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abin Bold" charset="1" panose="00000800000000000000"/>
      <p:regular r:id="rId30"/>
    </p:embeddedFont>
    <p:embeddedFont>
      <p:font typeface="Cabin" charset="1" panose="00000500000000000000"/>
      <p:regular r:id="rId31"/>
    </p:embeddedFont>
    <p:embeddedFont>
      <p:font typeface="Inter" charset="1" panose="020B0502030000000004"/>
      <p:regular r:id="rId32"/>
    </p:embeddedFont>
    <p:embeddedFont>
      <p:font typeface="Be Vietnam Ultra-Bold" charset="1" panose="00000900000000000000"/>
      <p:regular r:id="rId33"/>
    </p:embeddedFont>
    <p:embeddedFont>
      <p:font typeface="IBM Plex Sans Bold" charset="1" panose="020B0803050203000203"/>
      <p:regular r:id="rId34"/>
    </p:embeddedFont>
    <p:embeddedFont>
      <p:font typeface="IBM Plex Sans" charset="1" panose="020B0503050203000203"/>
      <p:regular r:id="rId36"/>
    </p:embeddedFont>
    <p:embeddedFont>
      <p:font typeface="Be Vietnam" charset="1" panose="00000500000000000000"/>
      <p:regular r:id="rId40"/>
    </p:embeddedFont>
    <p:embeddedFont>
      <p:font typeface="Cabin Italics" charset="1" panose="000005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fonts/font36.fntdata" Type="http://schemas.openxmlformats.org/officeDocument/2006/relationships/font"/><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6.xml" Type="http://schemas.openxmlformats.org/officeDocument/2006/relationships/notesSlide"/><Relationship Id="rId42" Target="fonts/font42.fntdata" Type="http://schemas.openxmlformats.org/officeDocument/2006/relationships/font"/><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46" Target="notesSlides/notesSlide10.xml" Type="http://schemas.openxmlformats.org/officeDocument/2006/relationships/notesSlide"/><Relationship Id="rId47" Target="notesSlides/notesSlide11.xml" Type="http://schemas.openxmlformats.org/officeDocument/2006/relationships/notesSlide"/><Relationship Id="rId48" Target="notesSlides/notesSlide12.xml" Type="http://schemas.openxmlformats.org/officeDocument/2006/relationships/notesSlide"/><Relationship Id="rId49" Target="notesSlides/notesSlide13.xml" Type="http://schemas.openxmlformats.org/officeDocument/2006/relationships/notesSlide"/><Relationship Id="rId5" Target="tableStyles.xml" Type="http://schemas.openxmlformats.org/officeDocument/2006/relationships/tableStyles"/><Relationship Id="rId50" Target="notesSlides/notesSlide14.xml" Type="http://schemas.openxmlformats.org/officeDocument/2006/relationships/notesSlide"/><Relationship Id="rId51" Target="notesSlides/notesSlide15.xml" Type="http://schemas.openxmlformats.org/officeDocument/2006/relationships/notesSlide"/><Relationship Id="rId52" Target="notesSlides/notesSlide16.xml" Type="http://schemas.openxmlformats.org/officeDocument/2006/relationships/notesSlide"/><Relationship Id="rId53" Target="notesSlides/notesSlide17.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giới thiệu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đánh giá model thì nhóm sử dụng các chỉ số sau ... (kể ra)</a:t>
            </a:r>
          </a:p>
          <a:p>
            <a:r>
              <a:rPr lang="en-US"/>
              <a:t/>
            </a:r>
          </a:p>
          <a:p>
            <a:r>
              <a:rPr lang="en-US"/>
              <a:t>Trong đó, cần chú trọng đến các chỉ số Precision, Recall, F1 Score, ROC AUC.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Bảng này thống kê lại thông tin về performance của các model dự đoán hàng đầu hiện tại, theo các chỉ số A,P,R,F1,AUC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đánh giá model thì nhóm sử dụng các chỉ số sau ... (kể ra)</a:t>
            </a:r>
          </a:p>
          <a:p>
            <a:r>
              <a:rPr lang="en-US"/>
              <a:t/>
            </a:r>
          </a:p>
          <a:p>
            <a:r>
              <a:rPr lang="en-US"/>
              <a:t>Trong đó, cần chú trọng đến các chỉ số Precision, Recall, F1 Score, ROC AUC.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H2O AutoML tự động huấn luyện và tinh chỉnh nhiều loại mô hình khác nhau, bao gồm mô hình tuyến tính tổng quát (GLM), máy tăng cường độ dốc (GBM), rừng ngẫu nhiên, mô hình học sâu và các mô hình tổng hợp xếp chồng (stacked ensembles). Nó khám phá không gian mô hình một cách hiệu quả bằng cách sử dụng các kỹ thuật như kiểm định chéo (cross-validation) và điều chỉnh siêu tham số (hyperparameter tuning), đồng thời xếp hạng các mô hình dựa trên các chỉ số hiệu suất như AUC, logloss hoặc RMSE. Điều này cho phép nhanh chóng xác định được các mô hình có hiệu suất cao mà không cần phải thử nghiệm thủ công quá nhiều.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Điều cực kỳ quan trọng là độ trễ — tức khoảng thời gian từ lúc giao dịch được thu nhận đến khi cảnh báo được tạo ra — phải dưới 2 giây. Điều này đảm bảo hệ thống phản ứng nhanh chóng và hiệu quả.</a:t>
            </a:r>
          </a:p>
          <a:p>
            <a:r>
              <a:rPr lang="en-US"/>
              <a:t/>
            </a:r>
          </a:p>
          <a:p>
            <a:r>
              <a:rPr lang="en-US"/>
              <a:t>Để đo được độ trễ này, chúng tôi sử dụng hai dấu thời gian:</a:t>
            </a:r>
          </a:p>
          <a:p>
            <a:r>
              <a:rPr lang="en-US"/>
              <a:t>Một dấu sẽ được ghi lại ngay khi dữ liệu được thu nhận, và dấu còn lại khi hệ thống xử lý giao dịch và phát hiện lừa đảo.</a:t>
            </a:r>
          </a:p>
          <a:p>
            <a:r>
              <a:rPr lang="en-US"/>
              <a:t/>
            </a:r>
          </a:p>
          <a:p>
            <a:r>
              <a:rPr lang="en-US"/>
              <a:t>Khi đã có hai dấu thời gian này, việc tính toán độ trễ trở nên đơn giản và chính xác.</a:t>
            </a:r>
          </a:p>
          <a:p>
            <a:r>
              <a:rPr lang="en-US"/>
              <a:t/>
            </a:r>
          </a:p>
          <a:p>
            <a:r>
              <a:rPr lang="en-US"/>
              <a:t>throughput — hay còn gọi là thông lượng</a:t>
            </a:r>
          </a:p>
          <a:p>
            <a:r>
              <a:rPr lang="en-US"/>
              <a:t/>
            </a:r>
          </a:p>
          <a:p>
            <a:r>
              <a:rPr lang="en-US"/>
              <a:t>với mỗi cửa sổ 2 giây, hệ thống sẽ đếm số lượng giao dịch được xử lý thành công trong khoảng thời gian đó.</a:t>
            </a:r>
          </a:p>
          <a:p>
            <a:r>
              <a:rPr lang="en-US"/>
              <a:t/>
            </a:r>
          </a:p>
          <a:p>
            <a:r>
              <a:rPr lang="en-US"/>
              <a:t>Tóm lại, hai tiêu chí hiệu năng này — độ trễ và thông lượng — đóng vai trò nền tảng trong việc đảm bảo độ tin cậy và khả năng phát hiện gian lận của toàn hệ thống.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Khi tăng và giảm số lượng transaction được tạo ra tại các producers, nhóm nhận thấy có nhiều mức hiệu năng khác nhau.</a:t>
            </a:r>
          </a:p>
          <a:p>
            <a:r>
              <a:rPr lang="en-US"/>
              <a:t/>
            </a:r>
          </a:p>
          <a:p>
            <a:r>
              <a:rPr lang="en-US"/>
              <a:t>- Về cơ bản, hệ thống cần phải đánh đổi giữa hai Thông lượng và Độ trễ xử lý.</a:t>
            </a:r>
          </a:p>
          <a:p>
            <a:r>
              <a:rPr lang="en-US"/>
              <a:t/>
            </a:r>
          </a:p>
          <a:p>
            <a:r>
              <a:rPr lang="en-US"/>
              <a:t>- Mặc dù Spark cho hiệu quả cao về throughput tuy nhiên để có thể xử lý đồng thời nhiều transaction thì độ trễ sẽ tăng cao</a:t>
            </a:r>
          </a:p>
          <a:p>
            <a:r>
              <a:rPr lang="en-US"/>
              <a:t/>
            </a:r>
          </a:p>
          <a:p>
            <a:r>
              <a:rPr lang="en-US"/>
              <a:t>- Vì hoạt động theo cơ chế micro batching nên Spark sẽ không thể giữ độ trễ ở mức quá thấp</a:t>
            </a:r>
          </a:p>
          <a:p>
            <a:r>
              <a:rPr lang="en-US"/>
              <a:t/>
            </a:r>
          </a:p>
          <a:p>
            <a:r>
              <a:rPr lang="en-US"/>
              <a:t>- Chính vì thế, khi lượng số lượng  giao dịch cần xử lý thấp, ta có thể chuyển sang Flink để giúp cải thiện vấn đề độ trễ.</a:t>
            </a:r>
          </a:p>
          <a:p>
            <a:r>
              <a:rPr lang="en-US"/>
              <a:t/>
            </a:r>
          </a:p>
          <a:p>
            <a:r>
              <a:rPr lang="en-US"/>
              <a:t>- Flink cho thấy với mức giao dịch thấp là 6 TPS thfi nó cho kết quả độ trễ chỉ bằng 1/3 so với Spark.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hết, hệ thống được thiết kế để hỗ trợ mở rộng theo chiều ngang.</a:t>
            </a:r>
          </a:p>
          <a:p>
            <a:r>
              <a:rPr lang="en-US"/>
              <a:t/>
            </a:r>
          </a:p>
          <a:p>
            <a:r>
              <a:rPr lang="en-US"/>
              <a:t>Điều này có nghĩa là chúng ta có thể thêm nhiều máy hoặc node vào hệ thống để xử lý khối lượng giao dịch ngày càng tăng, thay vì phải nâng cấp phần cứng từng máy.</a:t>
            </a:r>
          </a:p>
          <a:p>
            <a:r>
              <a:rPr lang="en-US"/>
              <a:t/>
            </a:r>
          </a:p>
          <a:p>
            <a:r>
              <a:rPr lang="en-US"/>
              <a:t>Tiếp theo là khả năng mở rộng độc lập.</a:t>
            </a:r>
          </a:p>
          <a:p>
            <a:r>
              <a:rPr lang="en-US"/>
              <a:t/>
            </a:r>
          </a:p>
          <a:p>
            <a:r>
              <a:rPr lang="en-US"/>
              <a:t>Tất cả các thành phần trong kiến trúc — từ Kafka, Spark đến các mô-đun xử lý khác — đều có thể triển khai trên các cụm phân tán và mở rộng độc lập với nhau.</a:t>
            </a:r>
          </a:p>
          <a:p>
            <a:r>
              <a:rPr lang="en-US"/>
              <a:t/>
            </a:r>
          </a:p>
          <a:p>
            <a:r>
              <a:rPr lang="en-US"/>
              <a:t>Cụ thể trong thử nghiệm của chúng tôi, chúng tôi đã thay đổi số lượng Kafka brokers và Spark workers một cách độc lập,</a:t>
            </a:r>
          </a:p>
          <a:p>
            <a:r>
              <a:rPr lang="en-US"/>
              <a:t>trong khi vẫn giữ nguyên logic sinh dữ liệu và cách đo hiệu năng như đã trình bày ở phần trước.</a:t>
            </a:r>
          </a:p>
          <a:p>
            <a:r>
              <a:rPr lang="en-US"/>
              <a:t/>
            </a:r>
          </a:p>
          <a:p>
            <a:r>
              <a:rPr lang="en-US"/>
              <a:t/>
            </a:r>
          </a:p>
          <a:p>
            <a:r>
              <a:rPr lang="en-US"/>
              <a:t>Cách tiếp cận này giúp chúng tôi đánh giá chính xác khả năng mở rộng của từng thành phần, và đảm bảo rằng hệ thống có thể linh hoạt thích ứng với nhu cầu thực tế trong môi trường xử lý dữ liệu lớn.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hết, hệ thống được thiết kế để hỗ trợ mở rộng theo chiều ngang.</a:t>
            </a:r>
          </a:p>
          <a:p>
            <a:r>
              <a:rPr lang="en-US"/>
              <a:t/>
            </a:r>
          </a:p>
          <a:p>
            <a:r>
              <a:rPr lang="en-US"/>
              <a:t>Điều này có nghĩa là chúng ta có thể thêm nhiều máy hoặc node vào hệ thống để xử lý khối lượng giao dịch ngày càng tăng, thay vì phải nâng cấp phần cứng từng máy.</a:t>
            </a:r>
          </a:p>
          <a:p>
            <a:r>
              <a:rPr lang="en-US"/>
              <a:t/>
            </a:r>
          </a:p>
          <a:p>
            <a:r>
              <a:rPr lang="en-US"/>
              <a:t>Tiếp theo là khả năng mở rộng độc lập.</a:t>
            </a:r>
          </a:p>
          <a:p>
            <a:r>
              <a:rPr lang="en-US"/>
              <a:t/>
            </a:r>
          </a:p>
          <a:p>
            <a:r>
              <a:rPr lang="en-US"/>
              <a:t>Tất cả các thành phần trong kiến trúc — từ Kafka, Spark đến các mô-đun xử lý khác — đều có thể triển khai trên các cụm phân tán và mở rộng độc lập với nhau.</a:t>
            </a:r>
          </a:p>
          <a:p>
            <a:r>
              <a:rPr lang="en-US"/>
              <a:t/>
            </a:r>
          </a:p>
          <a:p>
            <a:r>
              <a:rPr lang="en-US"/>
              <a:t>Cụ thể trong thử nghiệm của chúng tôi, chúng tôi đã thay đổi số lượng Kafka brokers và Spark workers một cách độc lập,</a:t>
            </a:r>
          </a:p>
          <a:p>
            <a:r>
              <a:rPr lang="en-US"/>
              <a:t>trong khi vẫn giữ nguyên logic sinh dữ liệu và cách đo hiệu năng như đã trình bày ở phần trước.</a:t>
            </a:r>
          </a:p>
          <a:p>
            <a:r>
              <a:rPr lang="en-US"/>
              <a:t/>
            </a:r>
          </a:p>
          <a:p>
            <a:r>
              <a:rPr lang="en-US"/>
              <a:t/>
            </a:r>
          </a:p>
          <a:p>
            <a:r>
              <a:rPr lang="en-US"/>
              <a:t>Cách tiếp cận này giúp chúng tôi đánh giá chính xác khả năng mở rộng của từng thành phần, và đảm bảo rằng hệ thống có thể linh hoạt thích ứng với nhu cầu thực tế trong môi trường xử lý dữ liệu lớn.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Từ đó, nhóm đề xuất hướng giải quyết các thách thức này thông qua hệ thống mới sẽ được giới thiệu ngay sau đây. </a:t>
            </a:r>
          </a:p>
          <a:p>
            <a:r>
              <a:rPr lang="en-US"/>
              <a:t/>
            </a:r>
          </a:p>
          <a:p>
            <a:r>
              <a:rPr lang="en-US"/>
              <a:t/>
            </a:r>
          </a:p>
          <a:p>
            <a:r>
              <a:rPr lang="en-US"/>
              <a:t>Thiết kế một kiến trúc xử lý dữ liệu thời gian thực dành cho giao dịch tài chính quy mô lớn.</a:t>
            </a:r>
          </a:p>
          <a:p>
            <a:r>
              <a:rPr lang="en-US"/>
              <a:t/>
            </a:r>
          </a:p>
          <a:p>
            <a:r>
              <a:rPr lang="en-US"/>
              <a:t>Hệ thống phải có khả năng thu thập và xử lý liên tục dòng dữ liệu phát sinh với tốc độ cao, đảm bảo tính toàn vẹn và độ trễ thấp.</a:t>
            </a:r>
          </a:p>
          <a:p>
            <a:r>
              <a:rPr lang="en-US"/>
              <a:t/>
            </a:r>
          </a:p>
          <a:p>
            <a:r>
              <a:rPr lang="en-US"/>
              <a:t>Ứng dụng các kỹ thuật phát hiện bất thường và học máy để nhận diện hành vi lừa đảo.</a:t>
            </a:r>
          </a:p>
          <a:p>
            <a:r>
              <a:rPr lang="en-US"/>
              <a:t/>
            </a:r>
          </a:p>
          <a:p>
            <a:r>
              <a:rPr lang="en-US"/>
              <a:t>Mô hình thông minh sẽ liên tục học hỏi từ dữ liệu và phát hiện các dấu hiệu lua dao ngay khi chúng xuất hiện, kể cả khi chúng chưa từng được biết đến trước đó.</a:t>
            </a:r>
          </a:p>
          <a:p>
            <a:r>
              <a:rPr lang="en-US"/>
              <a:t/>
            </a:r>
          </a:p>
          <a:p>
            <a:r>
              <a:rPr lang="en-US"/>
              <a:t>Đảm bảo độ tin cậy, khả năng mở rộng và hiệu suất cao cho toàn hệ thống.</a:t>
            </a:r>
          </a:p>
          <a:p>
            <a:r>
              <a:rPr lang="en-US"/>
              <a:t/>
            </a:r>
          </a:p>
          <a:p>
            <a:r>
              <a:rPr lang="en-US"/>
              <a:t>Kiến trúc cần đáp ứng tốt khối lượng dữ liệu ngày càng tăng mà không ảnh hưởng đến độ chính xác hay thời gian phản hồi.</a:t>
            </a:r>
          </a:p>
          <a:p>
            <a:r>
              <a:rPr lang="en-US"/>
              <a:t/>
            </a:r>
          </a:p>
          <a:p>
            <a:r>
              <a:rPr lang="en-US"/>
              <a:t>Xây dựng bảng điều khiển tương tác (dashboard) để theo dõi chỉ số và kết quả phát hiện gian lận.</a:t>
            </a:r>
          </a:p>
          <a:p>
            <a:r>
              <a:rPr lang="en-US"/>
              <a:t/>
            </a:r>
          </a:p>
          <a:p>
            <a:r>
              <a:rPr lang="en-US"/>
              <a:t>Công cụ trực quan hóa giúp người dùng giám sát hệ thống, phát hiện vấn đề kịp thời và đưa ra quyết định dựa trên dữ liệu theo thời gian thực.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Hệ thống tập trung vào các chức năng cốt lõi, nhằm đảm bảo việc phân tích giao dịch tài chính diễn ra hiệu quả, có thể mở rộng và theo thời gian thực.</a:t>
            </a:r>
          </a:p>
          <a:p>
            <a:r>
              <a:rPr lang="en-US"/>
              <a:t/>
            </a:r>
          </a:p>
          <a:p>
            <a:r>
              <a:rPr lang="en-US"/>
              <a:t>Đầu tiên là thu nhận dữ liệu thời gian thực.</a:t>
            </a:r>
          </a:p>
          <a:p>
            <a:r>
              <a:rPr lang="en-US"/>
              <a:t>Hệ thống liên tục thu thập dữ liệu giao dịch từ nhiều nguồn khác nhau thông qua Apache Kafka. Việc này đảm bảo dòng dữ liệu luôn được cập nhật một cách ổn định và liên tục.</a:t>
            </a:r>
          </a:p>
          <a:p>
            <a:r>
              <a:rPr lang="en-US"/>
              <a:t/>
            </a:r>
          </a:p>
          <a:p>
            <a:r>
              <a:rPr lang="en-US"/>
              <a:t>Tiếp theo là chức năng phát hiện lua dao và cảnh báo.</a:t>
            </a:r>
          </a:p>
          <a:p>
            <a:r>
              <a:rPr lang="en-US"/>
              <a:t>Chúng tôi sử dụng mô hình học máy kết hợp với Apache Spark để phát hiện các giao dịch đáng ngờ ngay khi chúng diễn ra. Các giao dịch khả nghi sẽ được cảnh báo ngay lập tức, giúp phản ứng kịp thời với các mối nguy.</a:t>
            </a:r>
          </a:p>
          <a:p>
            <a:r>
              <a:rPr lang="en-US"/>
              <a:t/>
            </a:r>
          </a:p>
          <a:p>
            <a:r>
              <a:rPr lang="en-US"/>
              <a:t>Thứ ba là bảng điều khiển và trực quan hóa dữ liệu.</a:t>
            </a:r>
          </a:p>
          <a:p>
            <a:r>
              <a:rPr lang="en-US"/>
              <a:t>Tất cả các chỉ số hệ thống, xu hướng gian lận và các cảnh báo sẽ được hiển thị trực quan trên dashboard sử dụng Grafana, giúp người dùng dễ dàng theo dõi và phân tích.</a:t>
            </a:r>
          </a:p>
          <a:p>
            <a:r>
              <a:rPr lang="en-US"/>
              <a:t/>
            </a:r>
          </a:p>
          <a:p>
            <a:r>
              <a:rPr lang="en-US"/>
              <a:t>Tiếp theo là lưu trữ và truy xuất dữ liệu.</a:t>
            </a:r>
          </a:p>
          <a:p>
            <a:r>
              <a:rPr lang="en-US"/>
              <a:t>Mọi thông tin — từ dữ liệu giao dịch gốc, dữ liệu sau khi trích chọn đặc trưng, kết quả phát hiện gian lận cho đến các bản ghi cảnh báo — sẽ được lưu trữ lâu dài bằng BigQuery.</a:t>
            </a:r>
          </a:p>
          <a:p>
            <a:r>
              <a:rPr lang="en-US"/>
              <a:t>Hệ thống lưu trữ này hỗ trợ việc truy vấn lịch sử, phân tích chuyên sâu, cũng như phục vụ cho việc huấn luyện lại mô hình sau này bằng cách cung cấp dữ liệu có nhãn và gắn mốc thời gian.</a:t>
            </a:r>
          </a:p>
          <a:p>
            <a:r>
              <a:rPr lang="en-US"/>
              <a:t/>
            </a:r>
          </a:p>
          <a:p>
            <a:r>
              <a:rPr lang="en-US"/>
              <a:t>Và cuối cùng, hệ thống cũng hỗ trợ việc huấn luyện và cập nhật mô hình học máy.</a:t>
            </a:r>
          </a:p>
          <a:p>
            <a:r>
              <a:rPr lang="en-US"/>
              <a:t>Chúng tôi có thể liên tục cải tiến hiệu suất của mô hình bằng cách sử dụng các bộ dữ liệu đã được gán nhãn, đảm bảo mô hình luôn theo kịp với các xu hướng gian lận mới nhất.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CI/CD là bao gồm công việc của CI (Continuous Integration) và CD (Continuous Delivery), giúp cho quá trình tích hợp thường xuyên, nhanh chóng hơn khi viết code cũng như thường xuyên cập nhật phiên bản mới (delivery)</a:t>
            </a:r>
          </a:p>
          <a:p>
            <a:r>
              <a:rPr lang="en-US"/>
              <a:t/>
            </a:r>
          </a:p>
          <a:p>
            <a:r>
              <a:rPr lang="en-US"/>
              <a:t>Tích hợp &amp; liên tục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phục vụ cho hệ thống dự đoán lừa đảo trong giao dịch tài chính. Nhóm sử dụng hai bộ datasets khác nhau:</a:t>
            </a:r>
          </a:p>
          <a:p>
            <a:r>
              <a:rPr lang="en-US"/>
              <a:t/>
            </a:r>
          </a:p>
          <a:p>
            <a:r>
              <a:rPr lang="en-US"/>
              <a:t>- Đầu tiên là bộ data tổng hợp Sparkov, được generate bởi công cụ sinh dữ liệu Sparkov. Bộ dataset này được sử dụng rộng rãi trong cộng đồng Kaggle nhờ tính giả lập cao và khả năng tạo mới dữ liệu không giới hạn.</a:t>
            </a:r>
          </a:p>
          <a:p>
            <a:r>
              <a:rPr lang="en-US"/>
              <a:t/>
            </a:r>
          </a:p>
          <a:p>
            <a:r>
              <a:rPr lang="en-US"/>
              <a:t/>
            </a:r>
          </a:p>
          <a:p>
            <a:r>
              <a:rPr lang="en-US"/>
              <a:t>- Thứ hai là bộ data Credit Card Fraud Detection. Bộ data được thu thập từ thông tin sử dụng thẻ tín dụng của các công dân châu Âu vào năm 2023. Đây được coi là bộ dataset được sử dụng và nghiên cứu phổ biến nhất trong lĩnh vực dự đoán các giao dịch lừa đảo.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H2O AutoML tự động huấn luyện và tinh chỉnh nhiều loại mô hình khác nhau, bao gồm mô hình tuyến tính tổng quát (GLM), máy tăng cường độ dốc (GBM), Random Forest, mô hình học sâu và các mô hình tổng hợp xếp chồng (stacked ensembles). Nó khám phá không gian mô hình một cách hiệu quả bằng cách sử dụng các kỹ thuật như kiểm định chéo (cross-validation) và điều chỉnh siêu tham số (hyperparameter tuning), đồng thời xếp hạng các mô hình dựa trên các chỉ số hiệu suất như AUC, logloss hoặc RMSE. Điều này cho phép nhanh chóng xác định được các mô hình có hiệu suất cao mà không cần phải thử nghiệm thủ công quá nhiều.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https://courses.uet.vnu.edu.vn/course/view.php?id=10435" TargetMode="External" Type="http://schemas.openxmlformats.org/officeDocument/2006/relationships/hyperlink"/><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https://courses.uet.vnu.edu.vn/course/view.php?id=10435" TargetMode="External" Type="http://schemas.openxmlformats.org/officeDocument/2006/relationships/hyperlink"/><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notesSlides/notesSlide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8518" r="0" b="0"/>
            </a:stretch>
          </a:blipFill>
        </p:spPr>
      </p:sp>
      <p:sp>
        <p:nvSpPr>
          <p:cNvPr name="Freeform 3" id="3"/>
          <p:cNvSpPr/>
          <p:nvPr/>
        </p:nvSpPr>
        <p:spPr>
          <a:xfrm flipH="false" flipV="false" rot="-1496780">
            <a:off x="4727623" y="6757688"/>
            <a:ext cx="20982470" cy="7591839"/>
          </a:xfrm>
          <a:custGeom>
            <a:avLst/>
            <a:gdLst/>
            <a:ahLst/>
            <a:cxnLst/>
            <a:rect r="r" b="b" t="t" l="l"/>
            <a:pathLst>
              <a:path h="7591839" w="20982470">
                <a:moveTo>
                  <a:pt x="0" y="0"/>
                </a:moveTo>
                <a:lnTo>
                  <a:pt x="20982470" y="0"/>
                </a:lnTo>
                <a:lnTo>
                  <a:pt x="20982470" y="7591839"/>
                </a:lnTo>
                <a:lnTo>
                  <a:pt x="0" y="7591839"/>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835972" y="6715038"/>
            <a:ext cx="8820249" cy="2422725"/>
            <a:chOff x="0" y="0"/>
            <a:chExt cx="11760332" cy="3230300"/>
          </a:xfrm>
        </p:grpSpPr>
        <p:sp>
          <p:nvSpPr>
            <p:cNvPr name="Freeform 5" id="5"/>
            <p:cNvSpPr/>
            <p:nvPr/>
          </p:nvSpPr>
          <p:spPr>
            <a:xfrm flipH="false" flipV="false" rot="0">
              <a:off x="2622421" y="28969"/>
              <a:ext cx="16696" cy="3192138"/>
            </a:xfrm>
            <a:custGeom>
              <a:avLst/>
              <a:gdLst/>
              <a:ahLst/>
              <a:cxnLst/>
              <a:rect r="r" b="b" t="t" l="l"/>
              <a:pathLst>
                <a:path h="3192138" w="16696">
                  <a:moveTo>
                    <a:pt x="0" y="0"/>
                  </a:moveTo>
                  <a:lnTo>
                    <a:pt x="16697" y="0"/>
                  </a:lnTo>
                  <a:lnTo>
                    <a:pt x="16697" y="3192138"/>
                  </a:lnTo>
                  <a:lnTo>
                    <a:pt x="0" y="31921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68713" y="29044"/>
              <a:ext cx="16696" cy="3192138"/>
            </a:xfrm>
            <a:custGeom>
              <a:avLst/>
              <a:gdLst/>
              <a:ahLst/>
              <a:cxnLst/>
              <a:rect r="r" b="b" t="t" l="l"/>
              <a:pathLst>
                <a:path h="3192138" w="16696">
                  <a:moveTo>
                    <a:pt x="0" y="0"/>
                  </a:moveTo>
                  <a:lnTo>
                    <a:pt x="16697" y="0"/>
                  </a:lnTo>
                  <a:lnTo>
                    <a:pt x="16697" y="3192138"/>
                  </a:lnTo>
                  <a:lnTo>
                    <a:pt x="0" y="3192138"/>
                  </a:lnTo>
                  <a:lnTo>
                    <a:pt x="0" y="0"/>
                  </a:lnTo>
                  <a:close/>
                </a:path>
              </a:pathLst>
            </a:custGeom>
            <a:blipFill>
              <a:blip r:embed="rId6">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8990"/>
              <a:ext cx="2073027" cy="600022"/>
            </a:xfrm>
            <a:prstGeom prst="rect">
              <a:avLst/>
            </a:prstGeom>
          </p:spPr>
          <p:txBody>
            <a:bodyPr anchor="t" rtlCol="false" tIns="0" lIns="0" bIns="0" rIns="0">
              <a:spAutoFit/>
            </a:bodyPr>
            <a:lstStyle/>
            <a:p>
              <a:pPr algn="l">
                <a:lnSpc>
                  <a:spcPts val="3808"/>
                </a:lnSpc>
              </a:pPr>
              <a:r>
                <a:rPr lang="en-US" b="true" sz="2720">
                  <a:solidFill>
                    <a:srgbClr val="FFFFFF"/>
                  </a:solidFill>
                  <a:latin typeface="Cabin Bold"/>
                  <a:ea typeface="Cabin Bold"/>
                  <a:cs typeface="Cabin Bold"/>
                  <a:sym typeface="Cabin Bold"/>
                </a:rPr>
                <a:t>Team 2-4</a:t>
              </a:r>
            </a:p>
          </p:txBody>
        </p:sp>
        <p:sp>
          <p:nvSpPr>
            <p:cNvPr name="TextBox 8" id="8"/>
            <p:cNvSpPr txBox="true"/>
            <p:nvPr/>
          </p:nvSpPr>
          <p:spPr>
            <a:xfrm rot="0">
              <a:off x="3178345" y="60"/>
              <a:ext cx="5006494" cy="3087963"/>
            </a:xfrm>
            <a:prstGeom prst="rect">
              <a:avLst/>
            </a:prstGeom>
          </p:spPr>
          <p:txBody>
            <a:bodyPr anchor="t" rtlCol="false" tIns="0" lIns="0" bIns="0" rIns="0">
              <a:spAutoFit/>
            </a:bodyPr>
            <a:lstStyle/>
            <a:p>
              <a:pPr algn="l">
                <a:lnSpc>
                  <a:spcPts val="3723"/>
                </a:lnSpc>
              </a:pPr>
              <a:r>
                <a:rPr lang="en-US" sz="2799">
                  <a:solidFill>
                    <a:srgbClr val="FFFFFF"/>
                  </a:solidFill>
                  <a:latin typeface="Cabin"/>
                  <a:ea typeface="Cabin"/>
                  <a:cs typeface="Cabin"/>
                  <a:sym typeface="Cabin"/>
                </a:rPr>
                <a:t>Nguyễn Thành Đạo</a:t>
              </a:r>
            </a:p>
            <a:p>
              <a:pPr algn="l">
                <a:lnSpc>
                  <a:spcPts val="3723"/>
                </a:lnSpc>
              </a:pPr>
              <a:r>
                <a:rPr lang="en-US" sz="2799">
                  <a:solidFill>
                    <a:srgbClr val="FFFFFF"/>
                  </a:solidFill>
                  <a:latin typeface="Cabin"/>
                  <a:ea typeface="Cabin"/>
                  <a:cs typeface="Cabin"/>
                  <a:sym typeface="Cabin"/>
                </a:rPr>
                <a:t>Phạm Ngọc Linh</a:t>
              </a:r>
            </a:p>
            <a:p>
              <a:pPr algn="l">
                <a:lnSpc>
                  <a:spcPts val="3723"/>
                </a:lnSpc>
              </a:pPr>
              <a:r>
                <a:rPr lang="en-US" sz="2799">
                  <a:solidFill>
                    <a:srgbClr val="FFFFFF"/>
                  </a:solidFill>
                  <a:latin typeface="Cabin"/>
                  <a:ea typeface="Cabin"/>
                  <a:cs typeface="Cabin"/>
                  <a:sym typeface="Cabin"/>
                </a:rPr>
                <a:t>Nguyễn Hữu Phương</a:t>
              </a:r>
            </a:p>
            <a:p>
              <a:pPr algn="l">
                <a:lnSpc>
                  <a:spcPts val="3723"/>
                </a:lnSpc>
              </a:pPr>
              <a:r>
                <a:rPr lang="en-US" sz="2799">
                  <a:solidFill>
                    <a:srgbClr val="FFFFFF"/>
                  </a:solidFill>
                  <a:latin typeface="Cabin"/>
                  <a:ea typeface="Cabin"/>
                  <a:cs typeface="Cabin"/>
                  <a:sym typeface="Cabin"/>
                </a:rPr>
                <a:t>Nguyễn Văn Thiện</a:t>
              </a:r>
            </a:p>
            <a:p>
              <a:pPr algn="l">
                <a:lnSpc>
                  <a:spcPts val="3723"/>
                </a:lnSpc>
              </a:pPr>
              <a:r>
                <a:rPr lang="en-US" sz="2799">
                  <a:solidFill>
                    <a:srgbClr val="FFFFFF"/>
                  </a:solidFill>
                  <a:latin typeface="Cabin"/>
                  <a:ea typeface="Cabin"/>
                  <a:cs typeface="Cabin"/>
                  <a:sym typeface="Cabin"/>
                </a:rPr>
                <a:t>Trần Thu Thuỷ</a:t>
              </a:r>
            </a:p>
          </p:txBody>
        </p:sp>
        <p:sp>
          <p:nvSpPr>
            <p:cNvPr name="TextBox 9" id="9"/>
            <p:cNvSpPr txBox="true"/>
            <p:nvPr/>
          </p:nvSpPr>
          <p:spPr>
            <a:xfrm rot="0">
              <a:off x="9089931" y="60"/>
              <a:ext cx="2670401" cy="3230240"/>
            </a:xfrm>
            <a:prstGeom prst="rect">
              <a:avLst/>
            </a:prstGeom>
          </p:spPr>
          <p:txBody>
            <a:bodyPr anchor="t" rtlCol="false" tIns="0" lIns="0" bIns="0" rIns="0">
              <a:spAutoFit/>
            </a:bodyPr>
            <a:lstStyle/>
            <a:p>
              <a:pPr algn="just">
                <a:lnSpc>
                  <a:spcPts val="3846"/>
                </a:lnSpc>
              </a:pPr>
              <a:r>
                <a:rPr lang="en-US" sz="2891">
                  <a:solidFill>
                    <a:srgbClr val="FFFFFF"/>
                  </a:solidFill>
                  <a:latin typeface="Cabin"/>
                  <a:ea typeface="Cabin"/>
                  <a:cs typeface="Cabin"/>
                  <a:sym typeface="Cabin"/>
                </a:rPr>
                <a:t>22028113</a:t>
              </a:r>
            </a:p>
            <a:p>
              <a:pPr algn="just">
                <a:lnSpc>
                  <a:spcPts val="3846"/>
                </a:lnSpc>
              </a:pPr>
              <a:r>
                <a:rPr lang="en-US" sz="2891">
                  <a:solidFill>
                    <a:srgbClr val="FFFFFF"/>
                  </a:solidFill>
                  <a:latin typeface="Cabin"/>
                  <a:ea typeface="Cabin"/>
                  <a:cs typeface="Cabin"/>
                  <a:sym typeface="Cabin"/>
                </a:rPr>
                <a:t>22028269</a:t>
              </a:r>
            </a:p>
            <a:p>
              <a:pPr algn="just">
                <a:lnSpc>
                  <a:spcPts val="3846"/>
                </a:lnSpc>
              </a:pPr>
              <a:r>
                <a:rPr lang="en-US" sz="2891">
                  <a:solidFill>
                    <a:srgbClr val="FFFFFF"/>
                  </a:solidFill>
                  <a:latin typeface="Cabin"/>
                  <a:ea typeface="Cabin"/>
                  <a:cs typeface="Cabin"/>
                  <a:sym typeface="Cabin"/>
                </a:rPr>
                <a:t>22028286</a:t>
              </a:r>
            </a:p>
            <a:p>
              <a:pPr algn="just">
                <a:lnSpc>
                  <a:spcPts val="3846"/>
                </a:lnSpc>
              </a:pPr>
              <a:r>
                <a:rPr lang="en-US" sz="2891">
                  <a:solidFill>
                    <a:srgbClr val="FFFFFF"/>
                  </a:solidFill>
                  <a:latin typeface="Cabin"/>
                  <a:ea typeface="Cabin"/>
                  <a:cs typeface="Cabin"/>
                  <a:sym typeface="Cabin"/>
                </a:rPr>
                <a:t>22028182</a:t>
              </a:r>
            </a:p>
            <a:p>
              <a:pPr algn="just">
                <a:lnSpc>
                  <a:spcPts val="3846"/>
                </a:lnSpc>
              </a:pPr>
              <a:r>
                <a:rPr lang="en-US" sz="2891">
                  <a:solidFill>
                    <a:srgbClr val="FFFFFF"/>
                  </a:solidFill>
                  <a:latin typeface="Cabin"/>
                  <a:ea typeface="Cabin"/>
                  <a:cs typeface="Cabin"/>
                  <a:sym typeface="Cabin"/>
                </a:rPr>
                <a:t>22028297</a:t>
              </a:r>
            </a:p>
          </p:txBody>
        </p:sp>
        <p:sp>
          <p:nvSpPr>
            <p:cNvPr name="AutoShape 10" id="10"/>
            <p:cNvSpPr/>
            <p:nvPr/>
          </p:nvSpPr>
          <p:spPr>
            <a:xfrm>
              <a:off x="2622421" y="149"/>
              <a:ext cx="8348" cy="3220958"/>
            </a:xfrm>
            <a:prstGeom prst="line">
              <a:avLst/>
            </a:prstGeom>
            <a:ln cap="flat" w="57640">
              <a:solidFill>
                <a:srgbClr val="F8F8F8">
                  <a:alpha val="56863"/>
                </a:srgbClr>
              </a:solidFill>
              <a:prstDash val="solid"/>
              <a:headEnd type="none" len="sm" w="sm"/>
              <a:tailEnd type="none" len="sm" w="sm"/>
            </a:ln>
          </p:spPr>
        </p:sp>
        <p:sp>
          <p:nvSpPr>
            <p:cNvPr name="AutoShape 11" id="11"/>
            <p:cNvSpPr/>
            <p:nvPr/>
          </p:nvSpPr>
          <p:spPr>
            <a:xfrm>
              <a:off x="8631545" y="75"/>
              <a:ext cx="8348" cy="3220958"/>
            </a:xfrm>
            <a:prstGeom prst="line">
              <a:avLst/>
            </a:prstGeom>
            <a:ln cap="flat" w="57640">
              <a:solidFill>
                <a:srgbClr val="F8F8F8">
                  <a:alpha val="56863"/>
                </a:srgbClr>
              </a:solidFill>
              <a:prstDash val="solid"/>
              <a:headEnd type="none" len="sm" w="sm"/>
              <a:tailEnd type="none" len="sm" w="sm"/>
            </a:ln>
          </p:spPr>
        </p:sp>
      </p:grpSp>
      <p:grpSp>
        <p:nvGrpSpPr>
          <p:cNvPr name="Group 12" id="12"/>
          <p:cNvGrpSpPr/>
          <p:nvPr/>
        </p:nvGrpSpPr>
        <p:grpSpPr>
          <a:xfrm rot="0">
            <a:off x="1028700" y="928101"/>
            <a:ext cx="16572299" cy="707231"/>
            <a:chOff x="0" y="0"/>
            <a:chExt cx="22096398" cy="942975"/>
          </a:xfrm>
        </p:grpSpPr>
        <p:grpSp>
          <p:nvGrpSpPr>
            <p:cNvPr name="Group 13" id="13"/>
            <p:cNvGrpSpPr>
              <a:grpSpLocks noChangeAspect="true"/>
            </p:cNvGrpSpPr>
            <p:nvPr/>
          </p:nvGrpSpPr>
          <p:grpSpPr>
            <a:xfrm rot="0">
              <a:off x="455598" y="28575"/>
              <a:ext cx="21640800" cy="12700"/>
              <a:chOff x="0" y="0"/>
              <a:chExt cx="16230600" cy="9525"/>
            </a:xfrm>
          </p:grpSpPr>
          <p:sp>
            <p:nvSpPr>
              <p:cNvPr name="Freeform 14" id="1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solidFill>
                <a:srgbClr val="000105"/>
              </a:solidFill>
            </p:spPr>
          </p:sp>
        </p:grpSp>
        <p:grpSp>
          <p:nvGrpSpPr>
            <p:cNvPr name="Group 15" id="15"/>
            <p:cNvGrpSpPr>
              <a:grpSpLocks noChangeAspect="true"/>
            </p:cNvGrpSpPr>
            <p:nvPr/>
          </p:nvGrpSpPr>
          <p:grpSpPr>
            <a:xfrm rot="0">
              <a:off x="455598" y="879475"/>
              <a:ext cx="21640800" cy="12700"/>
              <a:chOff x="0" y="0"/>
              <a:chExt cx="16230600" cy="9525"/>
            </a:xfrm>
          </p:grpSpPr>
          <p:sp>
            <p:nvSpPr>
              <p:cNvPr name="Freeform 16" id="1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solidFill>
                <a:srgbClr val="000000"/>
              </a:solidFill>
            </p:spPr>
          </p:sp>
        </p:grpSp>
        <p:sp>
          <p:nvSpPr>
            <p:cNvPr name="AutoShape 17" id="17"/>
            <p:cNvSpPr/>
            <p:nvPr/>
          </p:nvSpPr>
          <p:spPr>
            <a:xfrm>
              <a:off x="455598" y="885825"/>
              <a:ext cx="21640495" cy="31750"/>
            </a:xfrm>
            <a:prstGeom prst="line">
              <a:avLst/>
            </a:prstGeom>
            <a:ln cap="flat" w="50800">
              <a:solidFill>
                <a:srgbClr val="F8F8F8">
                  <a:alpha val="61961"/>
                </a:srgbClr>
              </a:solidFill>
              <a:prstDash val="solid"/>
              <a:headEnd type="none" len="sm" w="sm"/>
              <a:tailEnd type="none" len="sm" w="sm"/>
            </a:ln>
          </p:spPr>
        </p:sp>
        <p:sp>
          <p:nvSpPr>
            <p:cNvPr name="AutoShape 18" id="18"/>
            <p:cNvSpPr/>
            <p:nvPr/>
          </p:nvSpPr>
          <p:spPr>
            <a:xfrm>
              <a:off x="455561" y="25400"/>
              <a:ext cx="21640495" cy="31750"/>
            </a:xfrm>
            <a:prstGeom prst="line">
              <a:avLst/>
            </a:prstGeom>
            <a:ln cap="flat" w="50800">
              <a:solidFill>
                <a:srgbClr val="F8F8F8">
                  <a:alpha val="61961"/>
                </a:srgbClr>
              </a:solidFill>
              <a:prstDash val="solid"/>
              <a:headEnd type="none" len="sm" w="sm"/>
              <a:tailEnd type="none" len="sm" w="sm"/>
            </a:ln>
          </p:spPr>
        </p:sp>
        <p:sp>
          <p:nvSpPr>
            <p:cNvPr name="TextBox 19" id="19"/>
            <p:cNvSpPr txBox="true"/>
            <p:nvPr/>
          </p:nvSpPr>
          <p:spPr>
            <a:xfrm rot="0">
              <a:off x="455598" y="195669"/>
              <a:ext cx="10364802" cy="537642"/>
            </a:xfrm>
            <a:prstGeom prst="rect">
              <a:avLst/>
            </a:prstGeom>
          </p:spPr>
          <p:txBody>
            <a:bodyPr anchor="t" rtlCol="false" tIns="0" lIns="0" bIns="0" rIns="0">
              <a:spAutoFit/>
            </a:bodyPr>
            <a:lstStyle/>
            <a:p>
              <a:pPr algn="l">
                <a:lnSpc>
                  <a:spcPts val="3499"/>
                </a:lnSpc>
              </a:pPr>
              <a:r>
                <a:rPr lang="en-US" b="true" sz="2499">
                  <a:solidFill>
                    <a:srgbClr val="FFFFFF"/>
                  </a:solidFill>
                  <a:latin typeface="Cabin Bold"/>
                  <a:ea typeface="Cabin Bold"/>
                  <a:cs typeface="Cabin Bold"/>
                  <a:sym typeface="Cabin Bold"/>
                </a:rPr>
                <a:t>    Course: Big Data Management &amp; Analytics </a:t>
              </a:r>
            </a:p>
          </p:txBody>
        </p:sp>
        <p:sp>
          <p:nvSpPr>
            <p:cNvPr name="TextBox 20" id="20"/>
            <p:cNvSpPr txBox="true"/>
            <p:nvPr/>
          </p:nvSpPr>
          <p:spPr>
            <a:xfrm rot="0">
              <a:off x="19810278" y="172390"/>
              <a:ext cx="2285815" cy="537642"/>
            </a:xfrm>
            <a:prstGeom prst="rect">
              <a:avLst/>
            </a:prstGeom>
          </p:spPr>
          <p:txBody>
            <a:bodyPr anchor="t" rtlCol="false" tIns="0" lIns="0" bIns="0" rIns="0">
              <a:spAutoFit/>
            </a:bodyPr>
            <a:lstStyle/>
            <a:p>
              <a:pPr algn="l">
                <a:lnSpc>
                  <a:spcPts val="3499"/>
                </a:lnSpc>
              </a:pPr>
              <a:r>
                <a:rPr lang="en-US" b="true" sz="2499">
                  <a:solidFill>
                    <a:srgbClr val="FFFFFF"/>
                  </a:solidFill>
                  <a:latin typeface="Cabin Bold"/>
                  <a:ea typeface="Cabin Bold"/>
                  <a:cs typeface="Cabin Bold"/>
                  <a:sym typeface="Cabin Bold"/>
                </a:rPr>
                <a:t>INT3229E_2</a:t>
              </a:r>
            </a:p>
          </p:txBody>
        </p:sp>
        <p:sp>
          <p:nvSpPr>
            <p:cNvPr name="Freeform 21" id="2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2" id="22"/>
          <p:cNvGrpSpPr/>
          <p:nvPr/>
        </p:nvGrpSpPr>
        <p:grpSpPr>
          <a:xfrm rot="0">
            <a:off x="2906794" y="2684071"/>
            <a:ext cx="12720861" cy="2161413"/>
            <a:chOff x="0" y="0"/>
            <a:chExt cx="16961149" cy="2881884"/>
          </a:xfrm>
        </p:grpSpPr>
        <p:sp>
          <p:nvSpPr>
            <p:cNvPr name="Freeform 23" id="23"/>
            <p:cNvSpPr/>
            <p:nvPr/>
          </p:nvSpPr>
          <p:spPr>
            <a:xfrm flipH="false" flipV="false" rot="0">
              <a:off x="0" y="213590"/>
              <a:ext cx="2664448" cy="2664448"/>
            </a:xfrm>
            <a:custGeom>
              <a:avLst/>
              <a:gdLst/>
              <a:ahLst/>
              <a:cxnLst/>
              <a:rect r="r" b="b" t="t" l="l"/>
              <a:pathLst>
                <a:path h="2664448" w="2664448">
                  <a:moveTo>
                    <a:pt x="0" y="0"/>
                  </a:moveTo>
                  <a:lnTo>
                    <a:pt x="2664448" y="0"/>
                  </a:lnTo>
                  <a:lnTo>
                    <a:pt x="2664448" y="2664448"/>
                  </a:lnTo>
                  <a:lnTo>
                    <a:pt x="0" y="2664448"/>
                  </a:lnTo>
                  <a:lnTo>
                    <a:pt x="0" y="0"/>
                  </a:lnTo>
                  <a:close/>
                </a:path>
              </a:pathLst>
            </a:custGeom>
            <a:blipFill>
              <a:blip r:embed="rId11"/>
              <a:stretch>
                <a:fillRect l="0" t="0" r="0" b="0"/>
              </a:stretch>
            </a:blipFill>
          </p:spPr>
        </p:sp>
        <p:sp>
          <p:nvSpPr>
            <p:cNvPr name="TextBox 24" id="24"/>
            <p:cNvSpPr txBox="true"/>
            <p:nvPr/>
          </p:nvSpPr>
          <p:spPr>
            <a:xfrm rot="0">
              <a:off x="2931399" y="-28575"/>
              <a:ext cx="14029749" cy="2910459"/>
            </a:xfrm>
            <a:prstGeom prst="rect">
              <a:avLst/>
            </a:prstGeom>
          </p:spPr>
          <p:txBody>
            <a:bodyPr anchor="t" rtlCol="false" tIns="0" lIns="0" bIns="0" rIns="0">
              <a:spAutoFit/>
            </a:bodyPr>
            <a:lstStyle/>
            <a:p>
              <a:pPr algn="l">
                <a:lnSpc>
                  <a:spcPts val="8630"/>
                </a:lnSpc>
              </a:pPr>
              <a:r>
                <a:rPr lang="en-US" b="true" sz="6999">
                  <a:solidFill>
                    <a:srgbClr val="FFFFFF"/>
                  </a:solidFill>
                  <a:latin typeface="Cabin Bold"/>
                  <a:ea typeface="Cabin Bold"/>
                  <a:cs typeface="Cabin Bold"/>
                  <a:sym typeface="Cabin Bold"/>
                </a:rPr>
                <a:t>Fraud Detection System for Financial Transactions</a:t>
              </a:r>
            </a:p>
          </p:txBody>
        </p:sp>
      </p:grpSp>
      <p:sp>
        <p:nvSpPr>
          <p:cNvPr name="TextBox 25" id="25"/>
          <p:cNvSpPr txBox="true"/>
          <p:nvPr/>
        </p:nvSpPr>
        <p:spPr>
          <a:xfrm rot="0">
            <a:off x="3936877" y="5086350"/>
            <a:ext cx="10618440" cy="504832"/>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Inter"/>
                <a:ea typeface="Inter"/>
                <a:cs typeface="Inter"/>
                <a:sym typeface="Inter"/>
              </a:rPr>
              <a:t>A Scalable Real-Time Solution Using Big Data Technologies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2" id="12"/>
          <p:cNvSpPr/>
          <p:nvPr/>
        </p:nvSpPr>
        <p:spPr>
          <a:xfrm flipH="false" flipV="false" rot="0">
            <a:off x="10741704" y="1793382"/>
            <a:ext cx="6220647" cy="3110323"/>
          </a:xfrm>
          <a:custGeom>
            <a:avLst/>
            <a:gdLst/>
            <a:ahLst/>
            <a:cxnLst/>
            <a:rect r="r" b="b" t="t" l="l"/>
            <a:pathLst>
              <a:path h="3110323" w="6220647">
                <a:moveTo>
                  <a:pt x="0" y="0"/>
                </a:moveTo>
                <a:lnTo>
                  <a:pt x="6220647" y="0"/>
                </a:lnTo>
                <a:lnTo>
                  <a:pt x="6220647" y="3110323"/>
                </a:lnTo>
                <a:lnTo>
                  <a:pt x="0" y="3110323"/>
                </a:lnTo>
                <a:lnTo>
                  <a:pt x="0" y="0"/>
                </a:lnTo>
                <a:close/>
              </a:path>
            </a:pathLst>
          </a:custGeom>
          <a:blipFill>
            <a:blip r:embed="rId5"/>
            <a:stretch>
              <a:fillRect l="0" t="0" r="0" b="0"/>
            </a:stretch>
          </a:blipFill>
        </p:spPr>
      </p:sp>
      <p:sp>
        <p:nvSpPr>
          <p:cNvPr name="TextBox 13" id="13"/>
          <p:cNvSpPr txBox="true"/>
          <p:nvPr/>
        </p:nvSpPr>
        <p:spPr>
          <a:xfrm rot="0">
            <a:off x="1028700" y="1842175"/>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4. Datasets </a:t>
            </a:r>
          </a:p>
        </p:txBody>
      </p:sp>
      <p:sp>
        <p:nvSpPr>
          <p:cNvPr name="TextBox 14" id="14"/>
          <p:cNvSpPr txBox="true"/>
          <p:nvPr/>
        </p:nvSpPr>
        <p:spPr>
          <a:xfrm rot="0">
            <a:off x="1028700" y="3348543"/>
            <a:ext cx="13217016" cy="1200150"/>
          </a:xfrm>
          <a:prstGeom prst="rect">
            <a:avLst/>
          </a:prstGeom>
        </p:spPr>
        <p:txBody>
          <a:bodyPr anchor="t" rtlCol="false" tIns="0" lIns="0" bIns="0" rIns="0">
            <a:spAutoFit/>
          </a:bodyPr>
          <a:lstStyle/>
          <a:p>
            <a:pPr algn="l">
              <a:lnSpc>
                <a:spcPts val="4799"/>
              </a:lnSpc>
            </a:pPr>
            <a:r>
              <a:rPr lang="en-US" sz="3999" b="true">
                <a:solidFill>
                  <a:srgbClr val="2667FF"/>
                </a:solidFill>
                <a:latin typeface="Be Vietnam Ultra-Bold"/>
                <a:ea typeface="Be Vietnam Ultra-Bold"/>
                <a:cs typeface="Be Vietnam Ultra-Bold"/>
                <a:sym typeface="Be Vietnam Ultra-Bold"/>
              </a:rPr>
              <a:t>Synthetic Dataset </a:t>
            </a:r>
          </a:p>
          <a:p>
            <a:pPr algn="l">
              <a:lnSpc>
                <a:spcPts val="4799"/>
              </a:lnSpc>
            </a:pPr>
            <a:r>
              <a:rPr lang="en-US" sz="3999" b="true">
                <a:solidFill>
                  <a:srgbClr val="2667FF"/>
                </a:solidFill>
                <a:latin typeface="Be Vietnam Ultra-Bold"/>
                <a:ea typeface="Be Vietnam Ultra-Bold"/>
                <a:cs typeface="Be Vietnam Ultra-Bold"/>
                <a:sym typeface="Be Vietnam Ultra-Bold"/>
              </a:rPr>
              <a:t>Data Generation &amp; Scalability</a:t>
            </a:r>
          </a:p>
        </p:txBody>
      </p:sp>
      <p:sp>
        <p:nvSpPr>
          <p:cNvPr name="TextBox 15" id="15"/>
          <p:cNvSpPr txBox="true"/>
          <p:nvPr/>
        </p:nvSpPr>
        <p:spPr>
          <a:xfrm rot="0">
            <a:off x="1028700" y="4939218"/>
            <a:ext cx="11374047" cy="5219707"/>
          </a:xfrm>
          <a:prstGeom prst="rect">
            <a:avLst/>
          </a:prstGeom>
        </p:spPr>
        <p:txBody>
          <a:bodyPr anchor="t" rtlCol="false" tIns="0" lIns="0" bIns="0" rIns="0">
            <a:spAutoFit/>
          </a:bodyPr>
          <a:lstStyle/>
          <a:p>
            <a:pPr algn="l">
              <a:lnSpc>
                <a:spcPts val="4199"/>
              </a:lnSpc>
              <a:spcBef>
                <a:spcPct val="0"/>
              </a:spcBef>
            </a:pPr>
            <a:r>
              <a:rPr lang="en-US" b="true" sz="2999">
                <a:solidFill>
                  <a:srgbClr val="29008E"/>
                </a:solidFill>
                <a:latin typeface="Cabin Bold"/>
                <a:ea typeface="Cabin Bold"/>
                <a:cs typeface="Cabin Bold"/>
                <a:sym typeface="Cabin Bold"/>
              </a:rPr>
              <a:t>Data Simulation Approach:</a:t>
            </a:r>
          </a:p>
          <a:p>
            <a:pPr algn="l" marL="647643" indent="-323822" lvl="1">
              <a:lnSpc>
                <a:spcPts val="4199"/>
              </a:lnSpc>
              <a:buFont typeface="Arial"/>
              <a:buChar char="•"/>
            </a:pPr>
            <a:r>
              <a:rPr lang="en-US" sz="2999">
                <a:solidFill>
                  <a:srgbClr val="29008E"/>
                </a:solidFill>
                <a:latin typeface="Cabin"/>
                <a:ea typeface="Cabin"/>
                <a:cs typeface="Cabin"/>
                <a:sym typeface="Cabin"/>
              </a:rPr>
              <a:t>Transactions simulated for </a:t>
            </a:r>
            <a:r>
              <a:rPr lang="en-US" b="true" sz="2999">
                <a:solidFill>
                  <a:srgbClr val="29008E"/>
                </a:solidFill>
                <a:latin typeface="Cabin Bold"/>
                <a:ea typeface="Cabin Bold"/>
                <a:cs typeface="Cabin Bold"/>
                <a:sym typeface="Cabin Bold"/>
              </a:rPr>
              <a:t>1,000 customers</a:t>
            </a:r>
            <a:r>
              <a:rPr lang="en-US" sz="2999">
                <a:solidFill>
                  <a:srgbClr val="29008E"/>
                </a:solidFill>
                <a:latin typeface="Cabin"/>
                <a:ea typeface="Cabin"/>
                <a:cs typeface="Cabin"/>
                <a:sym typeface="Cabin"/>
              </a:rPr>
              <a:t> </a:t>
            </a:r>
          </a:p>
          <a:p>
            <a:pPr algn="l">
              <a:lnSpc>
                <a:spcPts val="4199"/>
              </a:lnSpc>
            </a:pPr>
            <a:r>
              <a:rPr lang="en-US" sz="2999">
                <a:solidFill>
                  <a:srgbClr val="29008E"/>
                </a:solidFill>
                <a:latin typeface="Cabin"/>
                <a:ea typeface="Cabin"/>
                <a:cs typeface="Cabin"/>
                <a:sym typeface="Cabin"/>
              </a:rPr>
              <a:t>        (Jan 2019 – Dec 2020).</a:t>
            </a:r>
          </a:p>
          <a:p>
            <a:pPr algn="l" marL="647643" indent="-323822" lvl="1">
              <a:lnSpc>
                <a:spcPts val="4199"/>
              </a:lnSpc>
              <a:buFont typeface="Arial"/>
              <a:buChar char="•"/>
            </a:pPr>
            <a:r>
              <a:rPr lang="en-US" sz="2999">
                <a:solidFill>
                  <a:srgbClr val="29008E"/>
                </a:solidFill>
                <a:latin typeface="Cabin"/>
                <a:ea typeface="Cabin"/>
                <a:cs typeface="Cabin"/>
                <a:sym typeface="Cabin"/>
              </a:rPr>
              <a:t>Generated using </a:t>
            </a:r>
            <a:r>
              <a:rPr lang="en-US" b="true" sz="2999">
                <a:solidFill>
                  <a:srgbClr val="29008E"/>
                </a:solidFill>
                <a:latin typeface="Cabin Bold"/>
                <a:ea typeface="Cabin Bold"/>
                <a:cs typeface="Cabin Bold"/>
                <a:sym typeface="Cabin Bold"/>
              </a:rPr>
              <a:t>Sparkov</a:t>
            </a:r>
            <a:r>
              <a:rPr lang="en-US" sz="2999">
                <a:solidFill>
                  <a:srgbClr val="29008E"/>
                </a:solidFill>
                <a:latin typeface="Cabin"/>
                <a:ea typeface="Cabin"/>
                <a:cs typeface="Cabin"/>
                <a:sym typeface="Cabin"/>
              </a:rPr>
              <a:t> tool + </a:t>
            </a:r>
            <a:r>
              <a:rPr lang="en-US" b="true" sz="2999">
                <a:solidFill>
                  <a:srgbClr val="29008E"/>
                </a:solidFill>
                <a:latin typeface="Cabin Bold"/>
                <a:ea typeface="Cabin Bold"/>
                <a:cs typeface="Cabin Bold"/>
                <a:sym typeface="Cabin Bold"/>
              </a:rPr>
              <a:t>faker</a:t>
            </a:r>
            <a:r>
              <a:rPr lang="en-US" sz="2999">
                <a:solidFill>
                  <a:srgbClr val="29008E"/>
                </a:solidFill>
                <a:latin typeface="Cabin"/>
                <a:ea typeface="Cabin"/>
                <a:cs typeface="Cabin"/>
                <a:sym typeface="Cabin"/>
              </a:rPr>
              <a:t> library.</a:t>
            </a:r>
          </a:p>
          <a:p>
            <a:pPr algn="l" marL="647643" indent="-323822" lvl="1">
              <a:lnSpc>
                <a:spcPts val="4199"/>
              </a:lnSpc>
              <a:buFont typeface="Arial"/>
              <a:buChar char="•"/>
            </a:pPr>
            <a:r>
              <a:rPr lang="en-US" sz="2999">
                <a:solidFill>
                  <a:srgbClr val="29008E"/>
                </a:solidFill>
                <a:latin typeface="Cabin"/>
                <a:ea typeface="Cabin"/>
                <a:cs typeface="Cabin"/>
                <a:sym typeface="Cabin"/>
              </a:rPr>
              <a:t>Based on </a:t>
            </a:r>
            <a:r>
              <a:rPr lang="en-US" b="true" sz="2999">
                <a:solidFill>
                  <a:srgbClr val="29008E"/>
                </a:solidFill>
                <a:latin typeface="Cabin Bold"/>
                <a:ea typeface="Cabin Bold"/>
                <a:cs typeface="Cabin Bold"/>
                <a:sym typeface="Cabin Bold"/>
              </a:rPr>
              <a:t>customer profiles</a:t>
            </a:r>
            <a:r>
              <a:rPr lang="en-US" sz="2999">
                <a:solidFill>
                  <a:srgbClr val="29008E"/>
                </a:solidFill>
                <a:latin typeface="Cabin"/>
                <a:ea typeface="Cabin"/>
                <a:cs typeface="Cabin"/>
                <a:sym typeface="Cabin"/>
              </a:rPr>
              <a:t> (e.g., adults_2550_female_rural.json).</a:t>
            </a:r>
          </a:p>
          <a:p>
            <a:pPr algn="l">
              <a:lnSpc>
                <a:spcPts val="4199"/>
              </a:lnSpc>
            </a:pPr>
          </a:p>
          <a:p>
            <a:pPr algn="l">
              <a:lnSpc>
                <a:spcPts val="4199"/>
              </a:lnSpc>
              <a:spcBef>
                <a:spcPct val="0"/>
              </a:spcBef>
            </a:pPr>
            <a:r>
              <a:rPr lang="en-US" b="true" sz="2999">
                <a:solidFill>
                  <a:srgbClr val="29008E"/>
                </a:solidFill>
                <a:latin typeface="Cabin Bold"/>
                <a:ea typeface="Cabin Bold"/>
                <a:cs typeface="Cabin Bold"/>
                <a:sym typeface="Cabin Bold"/>
              </a:rPr>
              <a:t>Scalability:</a:t>
            </a:r>
          </a:p>
          <a:p>
            <a:pPr algn="l" marL="647643" indent="-323822" lvl="1">
              <a:lnSpc>
                <a:spcPts val="4199"/>
              </a:lnSpc>
              <a:buFont typeface="Arial"/>
              <a:buChar char="•"/>
            </a:pPr>
            <a:r>
              <a:rPr lang="en-US" sz="2999">
                <a:solidFill>
                  <a:srgbClr val="29008E"/>
                </a:solidFill>
                <a:latin typeface="Cabin"/>
                <a:ea typeface="Cabin"/>
                <a:cs typeface="Cabin"/>
                <a:sym typeface="Cabin"/>
              </a:rPr>
              <a:t>Can generate more data</a:t>
            </a:r>
            <a:r>
              <a:rPr lang="en-US" sz="2999">
                <a:solidFill>
                  <a:srgbClr val="29008E"/>
                </a:solidFill>
                <a:latin typeface="Cabin"/>
                <a:ea typeface="Cabin"/>
                <a:cs typeface="Cabin"/>
                <a:sym typeface="Cabin"/>
              </a:rPr>
              <a:t> e</a:t>
            </a:r>
            <a:r>
              <a:rPr lang="en-US" sz="2999">
                <a:solidFill>
                  <a:srgbClr val="29008E"/>
                </a:solidFill>
                <a:latin typeface="Cabin"/>
                <a:ea typeface="Cabin"/>
                <a:cs typeface="Cabin"/>
                <a:sym typeface="Cabin"/>
              </a:rPr>
              <a:t>a</a:t>
            </a:r>
            <a:r>
              <a:rPr lang="en-US" sz="2999">
                <a:solidFill>
                  <a:srgbClr val="29008E"/>
                </a:solidFill>
                <a:latin typeface="Cabin"/>
                <a:ea typeface="Cabin"/>
                <a:cs typeface="Cabin"/>
                <a:sym typeface="Cabin"/>
              </a:rPr>
              <a:t>s</a:t>
            </a:r>
            <a:r>
              <a:rPr lang="en-US" sz="2999">
                <a:solidFill>
                  <a:srgbClr val="29008E"/>
                </a:solidFill>
                <a:latin typeface="Cabin"/>
                <a:ea typeface="Cabin"/>
                <a:cs typeface="Cabin"/>
                <a:sym typeface="Cabin"/>
              </a:rPr>
              <a:t>i</a:t>
            </a:r>
            <a:r>
              <a:rPr lang="en-US" sz="2999">
                <a:solidFill>
                  <a:srgbClr val="29008E"/>
                </a:solidFill>
                <a:latin typeface="Cabin"/>
                <a:ea typeface="Cabin"/>
                <a:cs typeface="Cabin"/>
                <a:sym typeface="Cabin"/>
              </a:rPr>
              <a:t>ly</a:t>
            </a:r>
            <a:r>
              <a:rPr lang="en-US" sz="2999">
                <a:solidFill>
                  <a:srgbClr val="29008E"/>
                </a:solidFill>
                <a:latin typeface="Cabin"/>
                <a:ea typeface="Cabin"/>
                <a:cs typeface="Cabin"/>
                <a:sym typeface="Cabin"/>
              </a:rPr>
              <a:t> </a:t>
            </a:r>
            <a:r>
              <a:rPr lang="en-US" sz="2999">
                <a:solidFill>
                  <a:srgbClr val="29008E"/>
                </a:solidFill>
                <a:latin typeface="Cabin"/>
                <a:ea typeface="Cabin"/>
                <a:cs typeface="Cabin"/>
                <a:sym typeface="Cabin"/>
              </a:rPr>
              <a:t>w</a:t>
            </a:r>
            <a:r>
              <a:rPr lang="en-US" sz="2999">
                <a:solidFill>
                  <a:srgbClr val="29008E"/>
                </a:solidFill>
                <a:latin typeface="Cabin"/>
                <a:ea typeface="Cabin"/>
                <a:cs typeface="Cabin"/>
                <a:sym typeface="Cabin"/>
              </a:rPr>
              <a:t>ith consistent schema &amp; behavior.</a:t>
            </a:r>
          </a:p>
          <a:p>
            <a:pPr algn="l" marL="647643" indent="-323822" lvl="1">
              <a:lnSpc>
                <a:spcPts val="4199"/>
              </a:lnSpc>
              <a:buFont typeface="Arial"/>
              <a:buChar char="•"/>
            </a:pPr>
            <a:r>
              <a:rPr lang="en-US" sz="2999">
                <a:solidFill>
                  <a:srgbClr val="29008E"/>
                </a:solidFill>
                <a:latin typeface="Cabin"/>
                <a:ea typeface="Cabin"/>
                <a:cs typeface="Cabin"/>
                <a:sym typeface="Cabin"/>
              </a:rPr>
              <a:t>Su</a:t>
            </a:r>
            <a:r>
              <a:rPr lang="en-US" sz="2999">
                <a:solidFill>
                  <a:srgbClr val="29008E"/>
                </a:solidFill>
                <a:latin typeface="Cabin"/>
                <a:ea typeface="Cabin"/>
                <a:cs typeface="Cabin"/>
                <a:sym typeface="Cabin"/>
              </a:rPr>
              <a:t>pp</a:t>
            </a:r>
            <a:r>
              <a:rPr lang="en-US" sz="2999">
                <a:solidFill>
                  <a:srgbClr val="29008E"/>
                </a:solidFill>
                <a:latin typeface="Cabin"/>
                <a:ea typeface="Cabin"/>
                <a:cs typeface="Cabin"/>
                <a:sym typeface="Cabin"/>
              </a:rPr>
              <a:t>or</a:t>
            </a:r>
            <a:r>
              <a:rPr lang="en-US" sz="2999">
                <a:solidFill>
                  <a:srgbClr val="29008E"/>
                </a:solidFill>
                <a:latin typeface="Cabin"/>
                <a:ea typeface="Cabin"/>
                <a:cs typeface="Cabin"/>
                <a:sym typeface="Cabin"/>
              </a:rPr>
              <a:t>ts</a:t>
            </a:r>
            <a:r>
              <a:rPr lang="en-US" sz="2999">
                <a:solidFill>
                  <a:srgbClr val="29008E"/>
                </a:solidFill>
                <a:latin typeface="Cabin"/>
                <a:ea typeface="Cabin"/>
                <a:cs typeface="Cabin"/>
                <a:sym typeface="Cabin"/>
              </a:rPr>
              <a:t> </a:t>
            </a:r>
            <a:r>
              <a:rPr lang="en-US" sz="2999">
                <a:solidFill>
                  <a:srgbClr val="29008E"/>
                </a:solidFill>
                <a:latin typeface="Cabin"/>
                <a:ea typeface="Cabin"/>
                <a:cs typeface="Cabin"/>
                <a:sym typeface="Cabin"/>
              </a:rPr>
              <a:t>l</a:t>
            </a:r>
            <a:r>
              <a:rPr lang="en-US" sz="2999">
                <a:solidFill>
                  <a:srgbClr val="29008E"/>
                </a:solidFill>
                <a:latin typeface="Cabin"/>
                <a:ea typeface="Cabin"/>
                <a:cs typeface="Cabin"/>
                <a:sym typeface="Cabin"/>
              </a:rPr>
              <a:t>arge-scale generation (GBs in minutes).</a:t>
            </a:r>
          </a:p>
          <a:p>
            <a:pPr algn="l" marL="647643" indent="-323822" lvl="1">
              <a:lnSpc>
                <a:spcPts val="4199"/>
              </a:lnSpc>
              <a:buFont typeface="Arial"/>
              <a:buChar char="•"/>
            </a:pPr>
            <a:r>
              <a:rPr lang="en-US" sz="2999">
                <a:solidFill>
                  <a:srgbClr val="29008E"/>
                </a:solidFill>
                <a:latin typeface="Cabin"/>
                <a:ea typeface="Cabin"/>
                <a:cs typeface="Cabin"/>
                <a:sym typeface="Cabin"/>
              </a:rPr>
              <a:t>Suita</a:t>
            </a:r>
            <a:r>
              <a:rPr lang="en-US" sz="2999">
                <a:solidFill>
                  <a:srgbClr val="29008E"/>
                </a:solidFill>
                <a:latin typeface="Cabin"/>
                <a:ea typeface="Cabin"/>
                <a:cs typeface="Cabin"/>
                <a:sym typeface="Cabin"/>
              </a:rPr>
              <a:t>bl</a:t>
            </a:r>
            <a:r>
              <a:rPr lang="en-US" sz="2999">
                <a:solidFill>
                  <a:srgbClr val="29008E"/>
                </a:solidFill>
                <a:latin typeface="Cabin"/>
                <a:ea typeface="Cabin"/>
                <a:cs typeface="Cabin"/>
                <a:sym typeface="Cabin"/>
              </a:rPr>
              <a:t>e for Big Data tools (Spark).</a:t>
            </a:r>
          </a:p>
        </p:txBody>
      </p:sp>
      <p:sp>
        <p:nvSpPr>
          <p:cNvPr name="TextBox 16" id="16"/>
          <p:cNvSpPr txBox="true"/>
          <p:nvPr/>
        </p:nvSpPr>
        <p:spPr>
          <a:xfrm rot="0">
            <a:off x="17392843" y="9457316"/>
            <a:ext cx="191790"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138888"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842175"/>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4. Datasets </a:t>
            </a:r>
          </a:p>
        </p:txBody>
      </p:sp>
      <p:sp>
        <p:nvSpPr>
          <p:cNvPr name="TextBox 4" id="4"/>
          <p:cNvSpPr txBox="true"/>
          <p:nvPr/>
        </p:nvSpPr>
        <p:spPr>
          <a:xfrm rot="0">
            <a:off x="1028700" y="3348543"/>
            <a:ext cx="10990859" cy="600075"/>
          </a:xfrm>
          <a:prstGeom prst="rect">
            <a:avLst/>
          </a:prstGeom>
        </p:spPr>
        <p:txBody>
          <a:bodyPr anchor="t" rtlCol="false" tIns="0" lIns="0" bIns="0" rIns="0">
            <a:spAutoFit/>
          </a:bodyPr>
          <a:lstStyle/>
          <a:p>
            <a:pPr algn="l">
              <a:lnSpc>
                <a:spcPts val="4799"/>
              </a:lnSpc>
            </a:pPr>
            <a:r>
              <a:rPr lang="en-US" sz="3999" b="true">
                <a:solidFill>
                  <a:srgbClr val="2667FF"/>
                </a:solidFill>
                <a:latin typeface="Be Vietnam Ultra-Bold"/>
                <a:ea typeface="Be Vietnam Ultra-Bold"/>
                <a:cs typeface="Be Vietnam Ultra-Bold"/>
                <a:sym typeface="Be Vietnam Ultra-Bold"/>
              </a:rPr>
              <a:t>Empirical data</a:t>
            </a:r>
          </a:p>
        </p:txBody>
      </p:sp>
      <p:sp>
        <p:nvSpPr>
          <p:cNvPr name="TextBox 5" id="5"/>
          <p:cNvSpPr txBox="true"/>
          <p:nvPr/>
        </p:nvSpPr>
        <p:spPr>
          <a:xfrm rot="0">
            <a:off x="1028700" y="4339143"/>
            <a:ext cx="11312723" cy="4171957"/>
          </a:xfrm>
          <a:prstGeom prst="rect">
            <a:avLst/>
          </a:prstGeom>
        </p:spPr>
        <p:txBody>
          <a:bodyPr anchor="t" rtlCol="false" tIns="0" lIns="0" bIns="0" rIns="0">
            <a:spAutoFit/>
          </a:bodyPr>
          <a:lstStyle/>
          <a:p>
            <a:pPr algn="l">
              <a:lnSpc>
                <a:spcPts val="4199"/>
              </a:lnSpc>
              <a:spcBef>
                <a:spcPct val="0"/>
              </a:spcBef>
            </a:pPr>
            <a:r>
              <a:rPr lang="en-US" b="true" sz="2999">
                <a:solidFill>
                  <a:srgbClr val="29008E"/>
                </a:solidFill>
                <a:latin typeface="Cabin Bold"/>
                <a:ea typeface="Cabin Bold"/>
                <a:cs typeface="Cabin Bold"/>
                <a:sym typeface="Cabin Bold"/>
              </a:rPr>
              <a:t>Source: </a:t>
            </a:r>
            <a:r>
              <a:rPr lang="en-US" sz="2999">
                <a:solidFill>
                  <a:srgbClr val="29008E"/>
                </a:solidFill>
                <a:latin typeface="Cabin"/>
                <a:ea typeface="Cabin"/>
                <a:cs typeface="Cabin"/>
                <a:sym typeface="Cabin"/>
              </a:rPr>
              <a:t>Credit Card Fraud Detection by ULB (Kaggle).</a:t>
            </a:r>
          </a:p>
          <a:p>
            <a:pPr algn="l">
              <a:lnSpc>
                <a:spcPts val="4199"/>
              </a:lnSpc>
              <a:spcBef>
                <a:spcPct val="0"/>
              </a:spcBef>
            </a:pPr>
            <a:r>
              <a:rPr lang="en-US" b="true" sz="2999">
                <a:solidFill>
                  <a:srgbClr val="29008E"/>
                </a:solidFill>
                <a:latin typeface="Cabin Bold"/>
                <a:ea typeface="Cabin Bold"/>
                <a:cs typeface="Cabin Bold"/>
                <a:sym typeface="Cabin Bold"/>
              </a:rPr>
              <a:t>Key characteristics:</a:t>
            </a:r>
          </a:p>
          <a:p>
            <a:pPr algn="l" marL="647643" indent="-323822" lvl="1">
              <a:lnSpc>
                <a:spcPts val="4199"/>
              </a:lnSpc>
              <a:buFont typeface="Arial"/>
              <a:buChar char="•"/>
            </a:pPr>
            <a:r>
              <a:rPr lang="en-US" sz="2999">
                <a:solidFill>
                  <a:srgbClr val="29008E"/>
                </a:solidFill>
                <a:latin typeface="Cabin"/>
                <a:ea typeface="Cabin"/>
                <a:cs typeface="Cabin"/>
                <a:sym typeface="Cabin"/>
              </a:rPr>
              <a:t>~285,000 real European transactions from Sep 2013.</a:t>
            </a:r>
          </a:p>
          <a:p>
            <a:pPr algn="l" marL="647643" indent="-323822" lvl="1">
              <a:lnSpc>
                <a:spcPts val="4199"/>
              </a:lnSpc>
              <a:buFont typeface="Arial"/>
              <a:buChar char="•"/>
            </a:pPr>
            <a:r>
              <a:rPr lang="en-US" sz="2999">
                <a:solidFill>
                  <a:srgbClr val="29008E"/>
                </a:solidFill>
                <a:latin typeface="Cabin"/>
                <a:ea typeface="Cabin"/>
                <a:cs typeface="Cabin"/>
                <a:sym typeface="Cabin"/>
              </a:rPr>
              <a:t>Only ~0.17% are fraudulent → extreme class imbalance.</a:t>
            </a:r>
          </a:p>
          <a:p>
            <a:pPr algn="l">
              <a:lnSpc>
                <a:spcPts val="4199"/>
              </a:lnSpc>
              <a:spcBef>
                <a:spcPct val="0"/>
              </a:spcBef>
            </a:pPr>
            <a:r>
              <a:rPr lang="en-US" b="true" sz="2999">
                <a:solidFill>
                  <a:srgbClr val="29008E"/>
                </a:solidFill>
                <a:latin typeface="Cabin Bold"/>
                <a:ea typeface="Cabin Bold"/>
                <a:cs typeface="Cabin Bold"/>
                <a:sym typeface="Cabin Bold"/>
              </a:rPr>
              <a:t>Schema: 30 columns:</a:t>
            </a:r>
          </a:p>
          <a:p>
            <a:pPr algn="l" marL="647643" indent="-323822" lvl="1">
              <a:lnSpc>
                <a:spcPts val="4199"/>
              </a:lnSpc>
              <a:buFont typeface="Arial"/>
              <a:buChar char="•"/>
            </a:pPr>
            <a:r>
              <a:rPr lang="en-US" sz="2999">
                <a:solidFill>
                  <a:srgbClr val="29008E"/>
                </a:solidFill>
                <a:latin typeface="Cabin"/>
                <a:ea typeface="Cabin"/>
                <a:cs typeface="Cabin"/>
                <a:sym typeface="Cabin"/>
              </a:rPr>
              <a:t>28 PCA-transformed features: anonymized transaction data.</a:t>
            </a:r>
          </a:p>
          <a:p>
            <a:pPr algn="l" marL="647643" indent="-323822" lvl="1">
              <a:lnSpc>
                <a:spcPts val="4199"/>
              </a:lnSpc>
              <a:buFont typeface="Arial"/>
              <a:buChar char="•"/>
            </a:pPr>
            <a:r>
              <a:rPr lang="en-US" sz="2999">
                <a:solidFill>
                  <a:srgbClr val="29008E"/>
                </a:solidFill>
                <a:latin typeface="Cabin"/>
                <a:ea typeface="Cabin"/>
                <a:cs typeface="Cabin"/>
                <a:sym typeface="Cabin"/>
              </a:rPr>
              <a:t>Time, Amount, Class (1 = fraud, 0 = legit).</a:t>
            </a:r>
          </a:p>
          <a:p>
            <a:pPr algn="l">
              <a:lnSpc>
                <a:spcPts val="4199"/>
              </a:lnSpc>
              <a:spcBef>
                <a:spcPct val="0"/>
              </a:spcBef>
            </a:pPr>
          </a:p>
        </p:txBody>
      </p:sp>
      <p:grpSp>
        <p:nvGrpSpPr>
          <p:cNvPr name="Group 6" id="6"/>
          <p:cNvGrpSpPr/>
          <p:nvPr/>
        </p:nvGrpSpPr>
        <p:grpSpPr>
          <a:xfrm rot="0">
            <a:off x="857851" y="782839"/>
            <a:ext cx="16572299" cy="707231"/>
            <a:chOff x="0" y="0"/>
            <a:chExt cx="22096398" cy="942975"/>
          </a:xfrm>
        </p:grpSpPr>
        <p:grpSp>
          <p:nvGrpSpPr>
            <p:cNvPr name="Group 7" id="7"/>
            <p:cNvGrpSpPr>
              <a:grpSpLocks noChangeAspect="true"/>
            </p:cNvGrpSpPr>
            <p:nvPr/>
          </p:nvGrpSpPr>
          <p:grpSpPr>
            <a:xfrm rot="0">
              <a:off x="455598" y="28575"/>
              <a:ext cx="21640800" cy="12700"/>
              <a:chOff x="0" y="0"/>
              <a:chExt cx="16230600" cy="9525"/>
            </a:xfrm>
          </p:grpSpPr>
          <p:sp>
            <p:nvSpPr>
              <p:cNvPr name="Freeform 8" id="8"/>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9" id="9"/>
            <p:cNvGrpSpPr>
              <a:grpSpLocks noChangeAspect="true"/>
            </p:cNvGrpSpPr>
            <p:nvPr/>
          </p:nvGrpSpPr>
          <p:grpSpPr>
            <a:xfrm rot="0">
              <a:off x="455598" y="879475"/>
              <a:ext cx="21640800" cy="12700"/>
              <a:chOff x="0" y="0"/>
              <a:chExt cx="16230600" cy="9525"/>
            </a:xfrm>
          </p:grpSpPr>
          <p:sp>
            <p:nvSpPr>
              <p:cNvPr name="Freeform 10" id="10"/>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1" id="11"/>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2" id="12"/>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3" id="13"/>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4" id="14"/>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5" id="15"/>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6" id="16"/>
          <p:cNvSpPr/>
          <p:nvPr/>
        </p:nvSpPr>
        <p:spPr>
          <a:xfrm flipH="false" flipV="false" rot="0">
            <a:off x="10606567" y="2008902"/>
            <a:ext cx="5712586" cy="2387391"/>
          </a:xfrm>
          <a:custGeom>
            <a:avLst/>
            <a:gdLst/>
            <a:ahLst/>
            <a:cxnLst/>
            <a:rect r="r" b="b" t="t" l="l"/>
            <a:pathLst>
              <a:path h="2387391" w="5712586">
                <a:moveTo>
                  <a:pt x="0" y="0"/>
                </a:moveTo>
                <a:lnTo>
                  <a:pt x="5712586" y="0"/>
                </a:lnTo>
                <a:lnTo>
                  <a:pt x="5712586" y="2387391"/>
                </a:lnTo>
                <a:lnTo>
                  <a:pt x="0" y="2387391"/>
                </a:lnTo>
                <a:lnTo>
                  <a:pt x="0" y="0"/>
                </a:lnTo>
                <a:close/>
              </a:path>
            </a:pathLst>
          </a:custGeom>
          <a:blipFill>
            <a:blip r:embed="rId7"/>
            <a:stretch>
              <a:fillRect l="-45247" t="0" r="-53761" b="0"/>
            </a:stretch>
          </a:blipFill>
        </p:spPr>
      </p:sp>
      <p:sp>
        <p:nvSpPr>
          <p:cNvPr name="TextBox 17" id="17"/>
          <p:cNvSpPr txBox="true"/>
          <p:nvPr/>
        </p:nvSpPr>
        <p:spPr>
          <a:xfrm rot="0">
            <a:off x="17399491" y="9457316"/>
            <a:ext cx="17849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2" id="12"/>
          <p:cNvSpPr/>
          <p:nvPr/>
        </p:nvSpPr>
        <p:spPr>
          <a:xfrm flipH="false" flipV="false" rot="0">
            <a:off x="8926384" y="3041403"/>
            <a:ext cx="8222797" cy="6700454"/>
          </a:xfrm>
          <a:custGeom>
            <a:avLst/>
            <a:gdLst/>
            <a:ahLst/>
            <a:cxnLst/>
            <a:rect r="r" b="b" t="t" l="l"/>
            <a:pathLst>
              <a:path h="6700454" w="8222797">
                <a:moveTo>
                  <a:pt x="0" y="0"/>
                </a:moveTo>
                <a:lnTo>
                  <a:pt x="8222798" y="0"/>
                </a:lnTo>
                <a:lnTo>
                  <a:pt x="8222798" y="6700454"/>
                </a:lnTo>
                <a:lnTo>
                  <a:pt x="0" y="6700454"/>
                </a:lnTo>
                <a:lnTo>
                  <a:pt x="0" y="0"/>
                </a:lnTo>
                <a:close/>
              </a:path>
            </a:pathLst>
          </a:custGeom>
          <a:blipFill>
            <a:blip r:embed="rId5"/>
            <a:stretch>
              <a:fillRect l="0" t="0" r="0" b="0"/>
            </a:stretch>
          </a:blipFill>
        </p:spPr>
      </p:sp>
      <p:sp>
        <p:nvSpPr>
          <p:cNvPr name="Freeform 13" id="13"/>
          <p:cNvSpPr/>
          <p:nvPr/>
        </p:nvSpPr>
        <p:spPr>
          <a:xfrm flipH="false" flipV="false" rot="0">
            <a:off x="3802141" y="5934193"/>
            <a:ext cx="2721988" cy="3123970"/>
          </a:xfrm>
          <a:custGeom>
            <a:avLst/>
            <a:gdLst/>
            <a:ahLst/>
            <a:cxnLst/>
            <a:rect r="r" b="b" t="t" l="l"/>
            <a:pathLst>
              <a:path h="3123970" w="2721988">
                <a:moveTo>
                  <a:pt x="0" y="0"/>
                </a:moveTo>
                <a:lnTo>
                  <a:pt x="2721989" y="0"/>
                </a:lnTo>
                <a:lnTo>
                  <a:pt x="2721989" y="3123970"/>
                </a:lnTo>
                <a:lnTo>
                  <a:pt x="0" y="3123970"/>
                </a:lnTo>
                <a:lnTo>
                  <a:pt x="0" y="0"/>
                </a:lnTo>
                <a:close/>
              </a:path>
            </a:pathLst>
          </a:custGeom>
          <a:blipFill>
            <a:blip r:embed="rId6"/>
            <a:stretch>
              <a:fillRect l="0" t="0" r="0" b="0"/>
            </a:stretch>
          </a:blipFill>
        </p:spPr>
      </p:sp>
      <p:sp>
        <p:nvSpPr>
          <p:cNvPr name="TextBox 14" id="14"/>
          <p:cNvSpPr txBox="true"/>
          <p:nvPr/>
        </p:nvSpPr>
        <p:spPr>
          <a:xfrm rot="0">
            <a:off x="1028700" y="1842175"/>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5. Prediction Models</a:t>
            </a:r>
          </a:p>
        </p:txBody>
      </p:sp>
      <p:sp>
        <p:nvSpPr>
          <p:cNvPr name="TextBox 15" id="15"/>
          <p:cNvSpPr txBox="true"/>
          <p:nvPr/>
        </p:nvSpPr>
        <p:spPr>
          <a:xfrm rot="0">
            <a:off x="1028700" y="3204250"/>
            <a:ext cx="7557005" cy="1962409"/>
          </a:xfrm>
          <a:prstGeom prst="rect">
            <a:avLst/>
          </a:prstGeom>
        </p:spPr>
        <p:txBody>
          <a:bodyPr anchor="t" rtlCol="false" tIns="0" lIns="0" bIns="0" rIns="0">
            <a:spAutoFit/>
          </a:bodyPr>
          <a:lstStyle/>
          <a:p>
            <a:pPr algn="l">
              <a:lnSpc>
                <a:spcPts val="3966"/>
              </a:lnSpc>
              <a:spcBef>
                <a:spcPct val="0"/>
              </a:spcBef>
            </a:pPr>
            <a:r>
              <a:rPr lang="en-US" b="true" sz="2832">
                <a:solidFill>
                  <a:srgbClr val="000000"/>
                </a:solidFill>
                <a:latin typeface="Cabin Bold"/>
                <a:ea typeface="Cabin Bold"/>
                <a:cs typeface="Cabin Bold"/>
                <a:sym typeface="Cabin Bold"/>
              </a:rPr>
              <a:t>H2O Sparkling Wat</a:t>
            </a:r>
            <a:r>
              <a:rPr lang="en-US" b="true" sz="2832">
                <a:solidFill>
                  <a:srgbClr val="000000"/>
                </a:solidFill>
                <a:latin typeface="Cabin Bold"/>
                <a:ea typeface="Cabin Bold"/>
                <a:cs typeface="Cabin Bold"/>
                <a:sym typeface="Cabin Bold"/>
              </a:rPr>
              <a:t>er is designed to be executed as a regular Spark application. It provides a way to initialize H2O services on Spark and access data stored in data structures of Spark and H2O.</a:t>
            </a:r>
          </a:p>
        </p:txBody>
      </p:sp>
      <p:sp>
        <p:nvSpPr>
          <p:cNvPr name="TextBox 16" id="16"/>
          <p:cNvSpPr txBox="true"/>
          <p:nvPr/>
        </p:nvSpPr>
        <p:spPr>
          <a:xfrm rot="0">
            <a:off x="17318082" y="9457316"/>
            <a:ext cx="341313"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320821" y="170249"/>
              <a:ext cx="177523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Nhóm 7</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hlinkClick r:id="rId3" tooltip="https://courses.uet.vnu.edu.vn/course/view.php?id=10435"/>
                </a:rPr>
                <a:t>INT3133_55</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1476282">
            <a:off x="9181464" y="6848263"/>
            <a:ext cx="13321814" cy="4820075"/>
          </a:xfrm>
          <a:custGeom>
            <a:avLst/>
            <a:gdLst/>
            <a:ahLst/>
            <a:cxnLst/>
            <a:rect r="r" b="b" t="t" l="l"/>
            <a:pathLst>
              <a:path h="4820075" w="13321814">
                <a:moveTo>
                  <a:pt x="0" y="0"/>
                </a:moveTo>
                <a:lnTo>
                  <a:pt x="13321815" y="0"/>
                </a:lnTo>
                <a:lnTo>
                  <a:pt x="13321815" y="4820074"/>
                </a:lnTo>
                <a:lnTo>
                  <a:pt x="0" y="4820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20685" y="2809568"/>
            <a:ext cx="10549542" cy="6712146"/>
          </a:xfrm>
          <a:custGeom>
            <a:avLst/>
            <a:gdLst/>
            <a:ahLst/>
            <a:cxnLst/>
            <a:rect r="r" b="b" t="t" l="l"/>
            <a:pathLst>
              <a:path h="6712146" w="10549542">
                <a:moveTo>
                  <a:pt x="0" y="0"/>
                </a:moveTo>
                <a:lnTo>
                  <a:pt x="10549543" y="0"/>
                </a:lnTo>
                <a:lnTo>
                  <a:pt x="10549543" y="6712146"/>
                </a:lnTo>
                <a:lnTo>
                  <a:pt x="0" y="6712146"/>
                </a:lnTo>
                <a:lnTo>
                  <a:pt x="0" y="0"/>
                </a:lnTo>
                <a:close/>
              </a:path>
            </a:pathLst>
          </a:custGeom>
          <a:blipFill>
            <a:blip r:embed="rId8"/>
            <a:stretch>
              <a:fillRect l="0" t="0" r="0" b="0"/>
            </a:stretch>
          </a:blipFill>
        </p:spPr>
      </p:sp>
      <p:sp>
        <p:nvSpPr>
          <p:cNvPr name="TextBox 14" id="14"/>
          <p:cNvSpPr txBox="true"/>
          <p:nvPr/>
        </p:nvSpPr>
        <p:spPr>
          <a:xfrm rot="0">
            <a:off x="1028700" y="1847543"/>
            <a:ext cx="10990859" cy="600075"/>
          </a:xfrm>
          <a:prstGeom prst="rect">
            <a:avLst/>
          </a:prstGeom>
        </p:spPr>
        <p:txBody>
          <a:bodyPr anchor="t" rtlCol="false" tIns="0" lIns="0" bIns="0" rIns="0">
            <a:spAutoFit/>
          </a:bodyPr>
          <a:lstStyle/>
          <a:p>
            <a:pPr algn="l">
              <a:lnSpc>
                <a:spcPts val="4799"/>
              </a:lnSpc>
            </a:pPr>
            <a:r>
              <a:rPr lang="en-US" sz="3999" b="true">
                <a:solidFill>
                  <a:srgbClr val="2667FF"/>
                </a:solidFill>
                <a:latin typeface="Be Vietnam Ultra-Bold"/>
                <a:ea typeface="Be Vietnam Ultra-Bold"/>
                <a:cs typeface="Be Vietnam Ultra-Bold"/>
                <a:sym typeface="Be Vietnam Ultra-Bold"/>
              </a:rPr>
              <a:t> Evaluation Metrics</a:t>
            </a:r>
          </a:p>
        </p:txBody>
      </p:sp>
      <p:sp>
        <p:nvSpPr>
          <p:cNvPr name="TextBox 15" id="15"/>
          <p:cNvSpPr txBox="true"/>
          <p:nvPr/>
        </p:nvSpPr>
        <p:spPr>
          <a:xfrm rot="0">
            <a:off x="17371561" y="9457316"/>
            <a:ext cx="23435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138888"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857851" y="782839"/>
            <a:ext cx="16572299" cy="707231"/>
            <a:chOff x="0" y="0"/>
            <a:chExt cx="22096398" cy="942975"/>
          </a:xfrm>
        </p:grpSpPr>
        <p:grpSp>
          <p:nvGrpSpPr>
            <p:cNvPr name="Group 4" id="4"/>
            <p:cNvGrpSpPr>
              <a:grpSpLocks noChangeAspect="true"/>
            </p:cNvGrpSpPr>
            <p:nvPr/>
          </p:nvGrpSpPr>
          <p:grpSpPr>
            <a:xfrm rot="0">
              <a:off x="455598" y="28575"/>
              <a:ext cx="21640800" cy="12700"/>
              <a:chOff x="0" y="0"/>
              <a:chExt cx="16230600" cy="9525"/>
            </a:xfrm>
          </p:grpSpPr>
          <p:sp>
            <p:nvSpPr>
              <p:cNvPr name="Freeform 5" id="5"/>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6" id="6"/>
            <p:cNvGrpSpPr>
              <a:grpSpLocks noChangeAspect="true"/>
            </p:cNvGrpSpPr>
            <p:nvPr/>
          </p:nvGrpSpPr>
          <p:grpSpPr>
            <a:xfrm rot="0">
              <a:off x="455598" y="8794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8" id="8"/>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9" id="9"/>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0" id="10"/>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1" id="11"/>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2" id="12"/>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2539475" y="1556745"/>
            <a:ext cx="12353151" cy="8662647"/>
          </a:xfrm>
          <a:custGeom>
            <a:avLst/>
            <a:gdLst/>
            <a:ahLst/>
            <a:cxnLst/>
            <a:rect r="r" b="b" t="t" l="l"/>
            <a:pathLst>
              <a:path h="8662647" w="12353151">
                <a:moveTo>
                  <a:pt x="0" y="0"/>
                </a:moveTo>
                <a:lnTo>
                  <a:pt x="12353151" y="0"/>
                </a:lnTo>
                <a:lnTo>
                  <a:pt x="12353151" y="8662648"/>
                </a:lnTo>
                <a:lnTo>
                  <a:pt x="0" y="8662648"/>
                </a:lnTo>
                <a:lnTo>
                  <a:pt x="0" y="0"/>
                </a:lnTo>
                <a:close/>
              </a:path>
            </a:pathLst>
          </a:custGeom>
          <a:blipFill>
            <a:blip r:embed="rId7"/>
            <a:stretch>
              <a:fillRect l="0" t="0" r="0" b="0"/>
            </a:stretch>
          </a:blipFill>
        </p:spPr>
      </p:sp>
      <p:sp>
        <p:nvSpPr>
          <p:cNvPr name="TextBox 14" id="14"/>
          <p:cNvSpPr txBox="true"/>
          <p:nvPr/>
        </p:nvSpPr>
        <p:spPr>
          <a:xfrm rot="0">
            <a:off x="17346161" y="9457316"/>
            <a:ext cx="28515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320821" y="170249"/>
              <a:ext cx="177523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Nhóm 7</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hlinkClick r:id="rId3" tooltip="https://courses.uet.vnu.edu.vn/course/view.php?id=10435"/>
                </a:rPr>
                <a:t>INT3133_55</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1476282">
            <a:off x="9181464" y="6848263"/>
            <a:ext cx="13321814" cy="4820075"/>
          </a:xfrm>
          <a:custGeom>
            <a:avLst/>
            <a:gdLst/>
            <a:ahLst/>
            <a:cxnLst/>
            <a:rect r="r" b="b" t="t" l="l"/>
            <a:pathLst>
              <a:path h="4820075" w="13321814">
                <a:moveTo>
                  <a:pt x="0" y="0"/>
                </a:moveTo>
                <a:lnTo>
                  <a:pt x="13321815" y="0"/>
                </a:lnTo>
                <a:lnTo>
                  <a:pt x="13321815" y="4820074"/>
                </a:lnTo>
                <a:lnTo>
                  <a:pt x="0" y="4820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028700" y="2752418"/>
            <a:ext cx="11301259" cy="3750388"/>
          </a:xfrm>
          <a:prstGeom prst="rect">
            <a:avLst/>
          </a:prstGeom>
        </p:spPr>
        <p:txBody>
          <a:bodyPr anchor="t" rtlCol="false" tIns="0" lIns="0" bIns="0" rIns="0">
            <a:spAutoFit/>
          </a:bodyPr>
          <a:lstStyle/>
          <a:p>
            <a:pPr algn="l">
              <a:lnSpc>
                <a:spcPts val="3747"/>
              </a:lnSpc>
              <a:spcBef>
                <a:spcPct val="0"/>
              </a:spcBef>
            </a:pPr>
            <a:r>
              <a:rPr lang="en-US" sz="2676">
                <a:solidFill>
                  <a:srgbClr val="000000"/>
                </a:solidFill>
                <a:latin typeface="Cabin"/>
                <a:ea typeface="Cabin"/>
                <a:cs typeface="Cabin"/>
                <a:sym typeface="Cabin"/>
              </a:rPr>
              <a:t>Mô hình Stacked Ensemble GLM cho bởi H2O AutoML, chi tiết như sau:</a:t>
            </a:r>
          </a:p>
          <a:p>
            <a:pPr algn="l">
              <a:lnSpc>
                <a:spcPts val="3747"/>
              </a:lnSpc>
              <a:spcBef>
                <a:spcPct val="0"/>
              </a:spcBef>
            </a:pPr>
          </a:p>
          <a:p>
            <a:pPr algn="l">
              <a:lnSpc>
                <a:spcPts val="3747"/>
              </a:lnSpc>
              <a:spcBef>
                <a:spcPct val="0"/>
              </a:spcBef>
            </a:pPr>
            <a:r>
              <a:rPr lang="en-US" sz="2676">
                <a:solidFill>
                  <a:srgbClr val="000000"/>
                </a:solidFill>
                <a:latin typeface="Cabin"/>
                <a:ea typeface="Cabin"/>
                <a:cs typeface="Cabin"/>
                <a:sym typeface="Cabin"/>
              </a:rPr>
              <a:t>- Huấn luyện độc lập các mô hình cơ sở (GBM, XGBoost) trên tập train.</a:t>
            </a:r>
          </a:p>
          <a:p>
            <a:pPr algn="l">
              <a:lnSpc>
                <a:spcPts val="3747"/>
              </a:lnSpc>
              <a:spcBef>
                <a:spcPct val="0"/>
              </a:spcBef>
            </a:pPr>
            <a:r>
              <a:rPr lang="en-US" sz="2676">
                <a:solidFill>
                  <a:srgbClr val="000000"/>
                </a:solidFill>
                <a:latin typeface="Cabin"/>
                <a:ea typeface="Cabin"/>
                <a:cs typeface="Cabin"/>
                <a:sym typeface="Cabin"/>
              </a:rPr>
              <a:t>- Dự đoán out-of-fold predictions bằng cách dùng cơ chế cross-validation để tạo đầu vào cho meta learner</a:t>
            </a:r>
          </a:p>
          <a:p>
            <a:pPr algn="l">
              <a:lnSpc>
                <a:spcPts val="3747"/>
              </a:lnSpc>
              <a:spcBef>
                <a:spcPct val="0"/>
              </a:spcBef>
            </a:pPr>
            <a:r>
              <a:rPr lang="en-US" sz="2676">
                <a:solidFill>
                  <a:srgbClr val="000000"/>
                </a:solidFill>
                <a:latin typeface="Cabin"/>
                <a:ea typeface="Cabin"/>
                <a:cs typeface="Cabin"/>
                <a:sym typeface="Cabin"/>
              </a:rPr>
              <a:t>- Sau đó sử dụng thuật toán metalearner là GLM để kết hợp các dự đoán từ GBM và XGBoost để ra kết quả cuối cùng.</a:t>
            </a:r>
          </a:p>
          <a:p>
            <a:pPr algn="l">
              <a:lnSpc>
                <a:spcPts val="3747"/>
              </a:lnSpc>
              <a:spcBef>
                <a:spcPct val="0"/>
              </a:spcBef>
            </a:pPr>
          </a:p>
        </p:txBody>
      </p:sp>
      <p:sp>
        <p:nvSpPr>
          <p:cNvPr name="Freeform 14" id="14"/>
          <p:cNvSpPr/>
          <p:nvPr/>
        </p:nvSpPr>
        <p:spPr>
          <a:xfrm flipH="false" flipV="false" rot="0">
            <a:off x="857851" y="6547746"/>
            <a:ext cx="11301259" cy="2895948"/>
          </a:xfrm>
          <a:custGeom>
            <a:avLst/>
            <a:gdLst/>
            <a:ahLst/>
            <a:cxnLst/>
            <a:rect r="r" b="b" t="t" l="l"/>
            <a:pathLst>
              <a:path h="2895948" w="11301259">
                <a:moveTo>
                  <a:pt x="0" y="0"/>
                </a:moveTo>
                <a:lnTo>
                  <a:pt x="11301259" y="0"/>
                </a:lnTo>
                <a:lnTo>
                  <a:pt x="11301259" y="2895948"/>
                </a:lnTo>
                <a:lnTo>
                  <a:pt x="0" y="2895948"/>
                </a:lnTo>
                <a:lnTo>
                  <a:pt x="0" y="0"/>
                </a:lnTo>
                <a:close/>
              </a:path>
            </a:pathLst>
          </a:custGeom>
          <a:blipFill>
            <a:blip r:embed="rId8"/>
            <a:stretch>
              <a:fillRect l="0" t="0" r="0" b="0"/>
            </a:stretch>
          </a:blipFill>
        </p:spPr>
      </p:sp>
      <p:sp>
        <p:nvSpPr>
          <p:cNvPr name="TextBox 15" id="15"/>
          <p:cNvSpPr txBox="true"/>
          <p:nvPr/>
        </p:nvSpPr>
        <p:spPr>
          <a:xfrm rot="0">
            <a:off x="1028700" y="1847543"/>
            <a:ext cx="10990859" cy="600075"/>
          </a:xfrm>
          <a:prstGeom prst="rect">
            <a:avLst/>
          </a:prstGeom>
        </p:spPr>
        <p:txBody>
          <a:bodyPr anchor="t" rtlCol="false" tIns="0" lIns="0" bIns="0" rIns="0">
            <a:spAutoFit/>
          </a:bodyPr>
          <a:lstStyle/>
          <a:p>
            <a:pPr algn="l">
              <a:lnSpc>
                <a:spcPts val="4799"/>
              </a:lnSpc>
            </a:pPr>
            <a:r>
              <a:rPr lang="en-US" sz="3999" b="true">
                <a:solidFill>
                  <a:srgbClr val="2667FF"/>
                </a:solidFill>
                <a:latin typeface="Be Vietnam Ultra-Bold"/>
                <a:ea typeface="Be Vietnam Ultra-Bold"/>
                <a:cs typeface="Be Vietnam Ultra-Bold"/>
                <a:sym typeface="Be Vietnam Ultra-Bold"/>
              </a:rPr>
              <a:t>Modelling Approach</a:t>
            </a:r>
          </a:p>
        </p:txBody>
      </p:sp>
      <p:sp>
        <p:nvSpPr>
          <p:cNvPr name="TextBox 16" id="16"/>
          <p:cNvSpPr txBox="true"/>
          <p:nvPr/>
        </p:nvSpPr>
        <p:spPr>
          <a:xfrm rot="0">
            <a:off x="17344573" y="9457316"/>
            <a:ext cx="288330"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5652499" y="4197425"/>
            <a:ext cx="6983003" cy="1892149"/>
          </a:xfrm>
          <a:prstGeom prst="rect">
            <a:avLst/>
          </a:prstGeom>
        </p:spPr>
        <p:txBody>
          <a:bodyPr anchor="t" rtlCol="false" tIns="0" lIns="0" bIns="0" rIns="0">
            <a:spAutoFit/>
          </a:bodyPr>
          <a:lstStyle/>
          <a:p>
            <a:pPr algn="l">
              <a:lnSpc>
                <a:spcPts val="15033"/>
              </a:lnSpc>
            </a:pPr>
            <a:r>
              <a:rPr lang="en-US" sz="12527" b="true">
                <a:solidFill>
                  <a:srgbClr val="0F094F"/>
                </a:solidFill>
                <a:latin typeface="Be Vietnam Ultra-Bold"/>
                <a:ea typeface="Be Vietnam Ultra-Bold"/>
                <a:cs typeface="Be Vietnam Ultra-Bold"/>
                <a:sym typeface="Be Vietnam Ultra-Bold"/>
              </a:rPr>
              <a:t>6. DEMO</a:t>
            </a:r>
          </a:p>
        </p:txBody>
      </p:sp>
      <p:sp>
        <p:nvSpPr>
          <p:cNvPr name="TextBox 13" id="13"/>
          <p:cNvSpPr txBox="true"/>
          <p:nvPr/>
        </p:nvSpPr>
        <p:spPr>
          <a:xfrm rot="0">
            <a:off x="17331576" y="9457316"/>
            <a:ext cx="31432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14</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10471" y="1490070"/>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7. Performance</a:t>
            </a:r>
          </a:p>
        </p:txBody>
      </p:sp>
      <p:sp>
        <p:nvSpPr>
          <p:cNvPr name="TextBox 3" id="3"/>
          <p:cNvSpPr txBox="true"/>
          <p:nvPr/>
        </p:nvSpPr>
        <p:spPr>
          <a:xfrm rot="0">
            <a:off x="710471" y="2887125"/>
            <a:ext cx="5277743" cy="1287152"/>
          </a:xfrm>
          <a:prstGeom prst="rect">
            <a:avLst/>
          </a:prstGeom>
        </p:spPr>
        <p:txBody>
          <a:bodyPr anchor="t" rtlCol="false" tIns="0" lIns="0" bIns="0" rIns="0">
            <a:spAutoFit/>
          </a:bodyPr>
          <a:lstStyle/>
          <a:p>
            <a:pPr algn="l" marL="798770" indent="-399385" lvl="1">
              <a:lnSpc>
                <a:spcPts val="5179"/>
              </a:lnSpc>
              <a:buFont typeface="Arial"/>
              <a:buChar char="•"/>
            </a:pPr>
            <a:r>
              <a:rPr lang="en-US" b="true" sz="3699">
                <a:solidFill>
                  <a:srgbClr val="0F094F"/>
                </a:solidFill>
                <a:latin typeface="Cabin Bold"/>
                <a:ea typeface="Cabin Bold"/>
                <a:cs typeface="Cabin Bold"/>
                <a:sym typeface="Cabin Bold"/>
              </a:rPr>
              <a:t>Throughput &amp; Latency</a:t>
            </a:r>
          </a:p>
          <a:p>
            <a:pPr algn="l" marL="798770" indent="-399385" lvl="1">
              <a:lnSpc>
                <a:spcPts val="5179"/>
              </a:lnSpc>
              <a:buFont typeface="Arial"/>
              <a:buChar char="•"/>
            </a:pPr>
            <a:r>
              <a:rPr lang="en-US" b="true" sz="3699">
                <a:solidFill>
                  <a:srgbClr val="0F094F"/>
                </a:solidFill>
                <a:latin typeface="Cabin Bold"/>
                <a:ea typeface="Cabin Bold"/>
                <a:cs typeface="Cabin Bold"/>
                <a:sym typeface="Cabin Bold"/>
              </a:rPr>
              <a:t>Scalibility</a:t>
            </a:r>
          </a:p>
        </p:txBody>
      </p:sp>
      <p:sp>
        <p:nvSpPr>
          <p:cNvPr name="TextBox 4" id="4"/>
          <p:cNvSpPr txBox="true"/>
          <p:nvPr/>
        </p:nvSpPr>
        <p:spPr>
          <a:xfrm rot="0">
            <a:off x="17344920" y="9457316"/>
            <a:ext cx="28763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127563"/>
            <a:ext cx="15798261" cy="917309"/>
          </a:xfrm>
          <a:prstGeom prst="rect">
            <a:avLst/>
          </a:prstGeom>
        </p:spPr>
        <p:txBody>
          <a:bodyPr anchor="t" rtlCol="false" tIns="0" lIns="0" bIns="0" rIns="0">
            <a:spAutoFit/>
          </a:bodyPr>
          <a:lstStyle/>
          <a:p>
            <a:pPr algn="l">
              <a:lnSpc>
                <a:spcPts val="7297"/>
              </a:lnSpc>
            </a:pPr>
            <a:r>
              <a:rPr lang="en-US" sz="6081" b="true">
                <a:solidFill>
                  <a:srgbClr val="0F094F"/>
                </a:solidFill>
                <a:latin typeface="Be Vietnam Ultra-Bold"/>
                <a:ea typeface="Be Vietnam Ultra-Bold"/>
                <a:cs typeface="Be Vietnam Ultra-Bold"/>
                <a:sym typeface="Be Vietnam Ultra-Bold"/>
              </a:rPr>
              <a:t>7. Performance</a:t>
            </a:r>
          </a:p>
        </p:txBody>
      </p:sp>
      <p:sp>
        <p:nvSpPr>
          <p:cNvPr name="TextBox 3" id="3"/>
          <p:cNvSpPr txBox="true"/>
          <p:nvPr/>
        </p:nvSpPr>
        <p:spPr>
          <a:xfrm rot="0">
            <a:off x="1028700" y="3587115"/>
            <a:ext cx="16401449" cy="5671185"/>
          </a:xfrm>
          <a:prstGeom prst="rect">
            <a:avLst/>
          </a:prstGeom>
        </p:spPr>
        <p:txBody>
          <a:bodyPr anchor="t" rtlCol="false" tIns="0" lIns="0" bIns="0" rIns="0">
            <a:spAutoFit/>
          </a:bodyPr>
          <a:lstStyle/>
          <a:p>
            <a:pPr algn="l">
              <a:lnSpc>
                <a:spcPts val="4499"/>
              </a:lnSpc>
            </a:pPr>
            <a:r>
              <a:rPr lang="en-US" sz="2999" b="true">
                <a:solidFill>
                  <a:srgbClr val="2667FF"/>
                </a:solidFill>
                <a:latin typeface="Be Vietnam Ultra-Bold"/>
                <a:ea typeface="Be Vietnam Ultra-Bold"/>
                <a:cs typeface="Be Vietnam Ultra-Bold"/>
                <a:sym typeface="Be Vietnam Ultra-Bold"/>
              </a:rPr>
              <a:t>Latency</a:t>
            </a:r>
            <a:r>
              <a:rPr lang="en-US" sz="2999">
                <a:solidFill>
                  <a:srgbClr val="2667FF"/>
                </a:solidFill>
                <a:latin typeface="Be Vietnam"/>
                <a:ea typeface="Be Vietnam"/>
                <a:cs typeface="Be Vietnam"/>
                <a:sym typeface="Be Vietnam"/>
              </a:rPr>
              <a:t>: </a:t>
            </a:r>
          </a:p>
          <a:p>
            <a:pPr algn="l" marL="604519" indent="-302260" lvl="1">
              <a:lnSpc>
                <a:spcPts val="4199"/>
              </a:lnSpc>
              <a:buFont typeface="Arial"/>
              <a:buChar char="•"/>
            </a:pPr>
            <a:r>
              <a:rPr lang="en-US" sz="2799">
                <a:solidFill>
                  <a:srgbClr val="29008E"/>
                </a:solidFill>
                <a:latin typeface="IBM Plex Sans"/>
                <a:ea typeface="IBM Plex Sans"/>
                <a:cs typeface="IBM Plex Sans"/>
                <a:sym typeface="IBM Plex Sans"/>
              </a:rPr>
              <a:t>T</a:t>
            </a:r>
            <a:r>
              <a:rPr lang="en-US" sz="2799">
                <a:solidFill>
                  <a:srgbClr val="29008E"/>
                </a:solidFill>
                <a:latin typeface="IBM Plex Sans"/>
                <a:ea typeface="IBM Plex Sans"/>
                <a:cs typeface="IBM Plex Sans"/>
                <a:sym typeface="IBM Plex Sans"/>
              </a:rPr>
              <a:t>he latency between data ingestion and fraud alert generation. </a:t>
            </a:r>
          </a:p>
          <a:p>
            <a:pPr algn="l" marL="604519" indent="-302260" lvl="1">
              <a:lnSpc>
                <a:spcPts val="4199"/>
              </a:lnSpc>
              <a:buFont typeface="Arial"/>
              <a:buChar char="•"/>
            </a:pPr>
            <a:r>
              <a:rPr lang="en-US" sz="2799">
                <a:solidFill>
                  <a:srgbClr val="29008E"/>
                </a:solidFill>
                <a:latin typeface="IBM Plex Sans"/>
                <a:ea typeface="IBM Plex Sans"/>
                <a:cs typeface="IBM Plex Sans"/>
                <a:sym typeface="IBM Plex Sans"/>
              </a:rPr>
              <a:t>Using 2 timestamps:</a:t>
            </a:r>
          </a:p>
          <a:p>
            <a:pPr algn="l" marL="1209039" indent="-403013" lvl="2">
              <a:lnSpc>
                <a:spcPts val="4199"/>
              </a:lnSpc>
              <a:buFont typeface="Arial"/>
              <a:buChar char="⚬"/>
            </a:pPr>
            <a:r>
              <a:rPr lang="en-US" sz="2799">
                <a:solidFill>
                  <a:srgbClr val="29008E"/>
                </a:solidFill>
                <a:latin typeface="IBM Plex Sans"/>
                <a:ea typeface="IBM Plex Sans"/>
                <a:cs typeface="IBM Plex Sans"/>
                <a:sym typeface="IBM Plex Sans"/>
              </a:rPr>
              <a:t>1st: immediately upon ingestion</a:t>
            </a:r>
          </a:p>
          <a:p>
            <a:pPr algn="l" marL="1209039" indent="-403013" lvl="2">
              <a:lnSpc>
                <a:spcPts val="4199"/>
              </a:lnSpc>
              <a:buFont typeface="Arial"/>
              <a:buChar char="⚬"/>
            </a:pPr>
            <a:r>
              <a:rPr lang="en-US" sz="2799">
                <a:solidFill>
                  <a:srgbClr val="29008E"/>
                </a:solidFill>
                <a:latin typeface="IBM Plex Sans"/>
                <a:ea typeface="IBM Plex Sans"/>
                <a:cs typeface="IBM Plex Sans"/>
                <a:sym typeface="IBM Plex Sans"/>
              </a:rPr>
              <a:t>2nd: when the alert engine processes a transaction and generates an alert</a:t>
            </a:r>
          </a:p>
          <a:p>
            <a:pPr algn="l" marL="1209039" indent="-403013" lvl="2">
              <a:lnSpc>
                <a:spcPts val="4199"/>
              </a:lnSpc>
              <a:buFont typeface="Arial"/>
              <a:buChar char="⚬"/>
            </a:pPr>
            <a:r>
              <a:rPr lang="en-US" sz="2799">
                <a:solidFill>
                  <a:srgbClr val="29008E"/>
                </a:solidFill>
                <a:latin typeface="IBM Plex Sans"/>
                <a:ea typeface="IBM Plex Sans"/>
                <a:cs typeface="IBM Plex Sans"/>
                <a:sym typeface="IBM Plex Sans"/>
              </a:rPr>
              <a:t>Once both timestamps are available, latency can be calculated.</a:t>
            </a:r>
          </a:p>
          <a:p>
            <a:pPr algn="l">
              <a:lnSpc>
                <a:spcPts val="7499"/>
              </a:lnSpc>
            </a:pPr>
            <a:r>
              <a:rPr lang="en-US" sz="2999" b="true">
                <a:solidFill>
                  <a:srgbClr val="2667FF"/>
                </a:solidFill>
                <a:latin typeface="Be Vietnam Ultra-Bold"/>
                <a:ea typeface="Be Vietnam Ultra-Bold"/>
                <a:cs typeface="Be Vietnam Ultra-Bold"/>
                <a:sym typeface="Be Vietnam Ultra-Bold"/>
              </a:rPr>
              <a:t>Throughput</a:t>
            </a:r>
            <a:r>
              <a:rPr lang="en-US" sz="2999">
                <a:solidFill>
                  <a:srgbClr val="2667FF"/>
                </a:solidFill>
                <a:latin typeface="Be Vietnam"/>
                <a:ea typeface="Be Vietnam"/>
                <a:cs typeface="Be Vietnam"/>
                <a:sym typeface="Be Vietnam"/>
              </a:rPr>
              <a:t>: </a:t>
            </a:r>
          </a:p>
          <a:p>
            <a:pPr algn="l" marL="604519" indent="-302260" lvl="1">
              <a:lnSpc>
                <a:spcPts val="4199"/>
              </a:lnSpc>
              <a:buFont typeface="Arial"/>
              <a:buChar char="•"/>
            </a:pPr>
            <a:r>
              <a:rPr lang="en-US" sz="2799">
                <a:solidFill>
                  <a:srgbClr val="29008E"/>
                </a:solidFill>
                <a:latin typeface="IBM Plex Sans"/>
                <a:ea typeface="IBM Plex Sans"/>
                <a:cs typeface="IBM Plex Sans"/>
                <a:sym typeface="IBM Plex Sans"/>
              </a:rPr>
              <a:t>Ensure the system can sustain at most 100 TPS with acceptable end-to-end latency and minimal processing lag.</a:t>
            </a:r>
          </a:p>
          <a:p>
            <a:pPr algn="l" marL="604519" indent="-302260" lvl="1">
              <a:lnSpc>
                <a:spcPts val="4199"/>
              </a:lnSpc>
              <a:buFont typeface="Arial"/>
              <a:buChar char="•"/>
            </a:pPr>
            <a:r>
              <a:rPr lang="en-US" sz="2799">
                <a:solidFill>
                  <a:srgbClr val="29008E"/>
                </a:solidFill>
                <a:latin typeface="IBM Plex Sans"/>
                <a:ea typeface="IBM Plex Sans"/>
                <a:cs typeface="IBM Plex Sans"/>
                <a:sym typeface="IBM Plex Sans"/>
              </a:rPr>
              <a:t>Use windows of 30-second intervals</a:t>
            </a:r>
          </a:p>
        </p:txBody>
      </p:sp>
      <p:sp>
        <p:nvSpPr>
          <p:cNvPr name="Freeform 4" id="4"/>
          <p:cNvSpPr/>
          <p:nvPr/>
        </p:nvSpPr>
        <p:spPr>
          <a:xfrm flipH="false" flipV="false" rot="-1476282">
            <a:off x="9157527" y="9074420"/>
            <a:ext cx="13321814" cy="4820075"/>
          </a:xfrm>
          <a:custGeom>
            <a:avLst/>
            <a:gdLst/>
            <a:ahLst/>
            <a:cxnLst/>
            <a:rect r="r" b="b" t="t" l="l"/>
            <a:pathLst>
              <a:path h="4820075" w="13321814">
                <a:moveTo>
                  <a:pt x="0" y="0"/>
                </a:moveTo>
                <a:lnTo>
                  <a:pt x="13321815" y="0"/>
                </a:lnTo>
                <a:lnTo>
                  <a:pt x="13321815" y="4820074"/>
                </a:lnTo>
                <a:lnTo>
                  <a:pt x="0" y="4820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57851" y="782839"/>
            <a:ext cx="16572299" cy="707231"/>
            <a:chOff x="0" y="0"/>
            <a:chExt cx="22096398" cy="942975"/>
          </a:xfrm>
        </p:grpSpPr>
        <p:grpSp>
          <p:nvGrpSpPr>
            <p:cNvPr name="Group 6" id="6"/>
            <p:cNvGrpSpPr>
              <a:grpSpLocks noChangeAspect="true"/>
            </p:cNvGrpSpPr>
            <p:nvPr/>
          </p:nvGrpSpPr>
          <p:grpSpPr>
            <a:xfrm rot="0">
              <a:off x="455598" y="285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455598" y="8794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0" id="10"/>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1" id="11"/>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2" id="12"/>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3" id="13"/>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4" id="14"/>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5" id="15"/>
          <p:cNvSpPr txBox="true"/>
          <p:nvPr/>
        </p:nvSpPr>
        <p:spPr>
          <a:xfrm rot="0">
            <a:off x="17340952" y="9457316"/>
            <a:ext cx="295573"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1476282">
            <a:off x="8807874" y="8732675"/>
            <a:ext cx="13321814" cy="4820075"/>
          </a:xfrm>
          <a:custGeom>
            <a:avLst/>
            <a:gdLst/>
            <a:ahLst/>
            <a:cxnLst/>
            <a:rect r="r" b="b" t="t" l="l"/>
            <a:pathLst>
              <a:path h="4820075" w="13321814">
                <a:moveTo>
                  <a:pt x="0" y="0"/>
                </a:moveTo>
                <a:lnTo>
                  <a:pt x="13321814" y="0"/>
                </a:lnTo>
                <a:lnTo>
                  <a:pt x="13321814" y="4820075"/>
                </a:lnTo>
                <a:lnTo>
                  <a:pt x="0" y="4820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11644" y="3357413"/>
            <a:ext cx="13864711" cy="6256451"/>
          </a:xfrm>
          <a:custGeom>
            <a:avLst/>
            <a:gdLst/>
            <a:ahLst/>
            <a:cxnLst/>
            <a:rect r="r" b="b" t="t" l="l"/>
            <a:pathLst>
              <a:path h="6256451" w="13864711">
                <a:moveTo>
                  <a:pt x="0" y="0"/>
                </a:moveTo>
                <a:lnTo>
                  <a:pt x="13864712" y="0"/>
                </a:lnTo>
                <a:lnTo>
                  <a:pt x="13864712" y="6256451"/>
                </a:lnTo>
                <a:lnTo>
                  <a:pt x="0" y="6256451"/>
                </a:lnTo>
                <a:lnTo>
                  <a:pt x="0" y="0"/>
                </a:lnTo>
                <a:close/>
              </a:path>
            </a:pathLst>
          </a:custGeom>
          <a:blipFill>
            <a:blip r:embed="rId5"/>
            <a:stretch>
              <a:fillRect l="0" t="0" r="0" b="0"/>
            </a:stretch>
          </a:blipFill>
        </p:spPr>
      </p:sp>
      <p:sp>
        <p:nvSpPr>
          <p:cNvPr name="TextBox 4" id="4"/>
          <p:cNvSpPr txBox="true"/>
          <p:nvPr/>
        </p:nvSpPr>
        <p:spPr>
          <a:xfrm rot="0">
            <a:off x="710471" y="1028700"/>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7. Performance</a:t>
            </a:r>
          </a:p>
        </p:txBody>
      </p:sp>
      <p:sp>
        <p:nvSpPr>
          <p:cNvPr name="TextBox 5" id="5"/>
          <p:cNvSpPr txBox="true"/>
          <p:nvPr/>
        </p:nvSpPr>
        <p:spPr>
          <a:xfrm rot="0">
            <a:off x="710471" y="2534185"/>
            <a:ext cx="5277148" cy="629927"/>
          </a:xfrm>
          <a:prstGeom prst="rect">
            <a:avLst/>
          </a:prstGeom>
        </p:spPr>
        <p:txBody>
          <a:bodyPr anchor="t" rtlCol="false" tIns="0" lIns="0" bIns="0" rIns="0">
            <a:spAutoFit/>
          </a:bodyPr>
          <a:lstStyle/>
          <a:p>
            <a:pPr algn="l" marL="798770" indent="-399385" lvl="1">
              <a:lnSpc>
                <a:spcPts val="5179"/>
              </a:lnSpc>
              <a:buFont typeface="Arial"/>
              <a:buChar char="•"/>
            </a:pPr>
            <a:r>
              <a:rPr lang="en-US" b="true" sz="3699">
                <a:solidFill>
                  <a:srgbClr val="0F094F"/>
                </a:solidFill>
                <a:latin typeface="Cabin Bold"/>
                <a:ea typeface="Cabin Bold"/>
                <a:cs typeface="Cabin Bold"/>
                <a:sym typeface="Cabin Bold"/>
              </a:rPr>
              <a:t>Throughput &amp; Latency</a:t>
            </a:r>
          </a:p>
        </p:txBody>
      </p:sp>
      <p:sp>
        <p:nvSpPr>
          <p:cNvPr name="TextBox 6" id="6"/>
          <p:cNvSpPr txBox="true"/>
          <p:nvPr/>
        </p:nvSpPr>
        <p:spPr>
          <a:xfrm rot="0">
            <a:off x="17349187" y="9457316"/>
            <a:ext cx="279102"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946466" y="4219575"/>
            <a:ext cx="4188094" cy="1838325"/>
          </a:xfrm>
          <a:prstGeom prst="rect">
            <a:avLst/>
          </a:prstGeom>
        </p:spPr>
        <p:txBody>
          <a:bodyPr anchor="t" rtlCol="false" tIns="0" lIns="0" bIns="0" rIns="0">
            <a:spAutoFit/>
          </a:bodyPr>
          <a:lstStyle/>
          <a:p>
            <a:pPr algn="l">
              <a:lnSpc>
                <a:spcPts val="7200"/>
              </a:lnSpc>
            </a:pPr>
            <a:r>
              <a:rPr lang="en-US" sz="6000" b="true">
                <a:solidFill>
                  <a:srgbClr val="01003B"/>
                </a:solidFill>
                <a:latin typeface="Be Vietnam Ultra-Bold"/>
                <a:ea typeface="Be Vietnam Ultra-Bold"/>
                <a:cs typeface="Be Vietnam Ultra-Bold"/>
                <a:sym typeface="Be Vietnam Ultra-Bold"/>
              </a:rPr>
              <a:t>Table of Contents</a:t>
            </a:r>
          </a:p>
        </p:txBody>
      </p:sp>
      <p:sp>
        <p:nvSpPr>
          <p:cNvPr name="TextBox 3" id="3"/>
          <p:cNvSpPr txBox="true"/>
          <p:nvPr/>
        </p:nvSpPr>
        <p:spPr>
          <a:xfrm rot="0">
            <a:off x="7724019" y="1109471"/>
            <a:ext cx="7948812" cy="9320404"/>
          </a:xfrm>
          <a:prstGeom prst="rect">
            <a:avLst/>
          </a:prstGeom>
        </p:spPr>
        <p:txBody>
          <a:bodyPr anchor="t" rtlCol="false" tIns="0" lIns="0" bIns="0" rIns="0">
            <a:spAutoFit/>
          </a:bodyPr>
          <a:lstStyle/>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Introduction</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Functional Requirements</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Non-functional Requirements</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System Architecture</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Datasets</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Prediction Models</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Demo</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Performance </a:t>
            </a:r>
          </a:p>
          <a:p>
            <a:pPr algn="l" marL="1554470" indent="-518157" lvl="2">
              <a:lnSpc>
                <a:spcPts val="6155"/>
              </a:lnSpc>
              <a:buAutoNum type="alphaLcPeriod" startAt="1"/>
            </a:pPr>
            <a:r>
              <a:rPr lang="en-US" b="true" sz="3599">
                <a:solidFill>
                  <a:srgbClr val="01003B"/>
                </a:solidFill>
                <a:latin typeface="IBM Plex Sans Bold"/>
                <a:ea typeface="IBM Plex Sans Bold"/>
                <a:cs typeface="IBM Plex Sans Bold"/>
                <a:sym typeface="IBM Plex Sans Bold"/>
              </a:rPr>
              <a:t>Throughput &amp; Latency</a:t>
            </a:r>
          </a:p>
          <a:p>
            <a:pPr algn="l" marL="1554470" indent="-518157" lvl="2">
              <a:lnSpc>
                <a:spcPts val="6155"/>
              </a:lnSpc>
              <a:buAutoNum type="alphaLcPeriod" startAt="1"/>
            </a:pPr>
            <a:r>
              <a:rPr lang="en-US" b="true" sz="3599">
                <a:solidFill>
                  <a:srgbClr val="01003B"/>
                </a:solidFill>
                <a:latin typeface="IBM Plex Sans Bold"/>
                <a:ea typeface="IBM Plex Sans Bold"/>
                <a:cs typeface="IBM Plex Sans Bold"/>
                <a:sym typeface="IBM Plex Sans Bold"/>
              </a:rPr>
              <a:t>Scalibility</a:t>
            </a:r>
          </a:p>
          <a:p>
            <a:pPr algn="l" marL="777235" indent="-388618" lvl="1">
              <a:lnSpc>
                <a:spcPts val="6155"/>
              </a:lnSpc>
              <a:buAutoNum type="arabicPeriod" startAt="1"/>
            </a:pPr>
            <a:r>
              <a:rPr lang="en-US" b="true" sz="3599">
                <a:solidFill>
                  <a:srgbClr val="01003B"/>
                </a:solidFill>
                <a:latin typeface="IBM Plex Sans Bold"/>
                <a:ea typeface="IBM Plex Sans Bold"/>
                <a:cs typeface="IBM Plex Sans Bold"/>
                <a:sym typeface="IBM Plex Sans Bold"/>
              </a:rPr>
              <a:t>Conclusion</a:t>
            </a:r>
          </a:p>
          <a:p>
            <a:pPr algn="l">
              <a:lnSpc>
                <a:spcPts val="6155"/>
              </a:lnSpc>
            </a:pPr>
          </a:p>
        </p:txBody>
      </p:sp>
      <p:grpSp>
        <p:nvGrpSpPr>
          <p:cNvPr name="Group 4" id="4"/>
          <p:cNvGrpSpPr/>
          <p:nvPr/>
        </p:nvGrpSpPr>
        <p:grpSpPr>
          <a:xfrm rot="0">
            <a:off x="857851" y="321469"/>
            <a:ext cx="16572299" cy="707231"/>
            <a:chOff x="0" y="0"/>
            <a:chExt cx="22096398" cy="942975"/>
          </a:xfrm>
        </p:grpSpPr>
        <p:grpSp>
          <p:nvGrpSpPr>
            <p:cNvPr name="Group 5" id="5"/>
            <p:cNvGrpSpPr>
              <a:grpSpLocks noChangeAspect="true"/>
            </p:cNvGrpSpPr>
            <p:nvPr/>
          </p:nvGrpSpPr>
          <p:grpSpPr>
            <a:xfrm rot="0">
              <a:off x="455598" y="285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7" id="7"/>
            <p:cNvGrpSpPr>
              <a:grpSpLocks noChangeAspect="true"/>
            </p:cNvGrpSpPr>
            <p:nvPr/>
          </p:nvGrpSpPr>
          <p:grpSpPr>
            <a:xfrm rot="0">
              <a:off x="455598" y="879475"/>
              <a:ext cx="21640800" cy="12700"/>
              <a:chOff x="0" y="0"/>
              <a:chExt cx="16230600" cy="9525"/>
            </a:xfrm>
          </p:grpSpPr>
          <p:sp>
            <p:nvSpPr>
              <p:cNvPr name="Freeform 8" id="8"/>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9" id="9"/>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0" id="10"/>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1" id="11"/>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2" id="12"/>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3" id="13"/>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4" id="14"/>
          <p:cNvSpPr txBox="true"/>
          <p:nvPr/>
        </p:nvSpPr>
        <p:spPr>
          <a:xfrm rot="0">
            <a:off x="17430149" y="9457316"/>
            <a:ext cx="117177"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2363735"/>
            <a:ext cx="14471950" cy="5559529"/>
            <a:chOff x="0" y="0"/>
            <a:chExt cx="19295934" cy="7412706"/>
          </a:xfrm>
        </p:grpSpPr>
        <p:sp>
          <p:nvSpPr>
            <p:cNvPr name="TextBox 3" id="3"/>
            <p:cNvSpPr txBox="true"/>
            <p:nvPr/>
          </p:nvSpPr>
          <p:spPr>
            <a:xfrm rot="0">
              <a:off x="230142" y="9525"/>
              <a:ext cx="18586297" cy="1222375"/>
            </a:xfrm>
            <a:prstGeom prst="rect">
              <a:avLst/>
            </a:prstGeom>
          </p:spPr>
          <p:txBody>
            <a:bodyPr anchor="t" rtlCol="false" tIns="0" lIns="0" bIns="0" rIns="0">
              <a:spAutoFit/>
            </a:bodyPr>
            <a:lstStyle/>
            <a:p>
              <a:pPr algn="l">
                <a:lnSpc>
                  <a:spcPts val="7297"/>
                </a:lnSpc>
              </a:pPr>
              <a:r>
                <a:rPr lang="en-US" sz="6081" b="true">
                  <a:solidFill>
                    <a:srgbClr val="0F094F"/>
                  </a:solidFill>
                  <a:latin typeface="Be Vietnam Ultra-Bold"/>
                  <a:ea typeface="Be Vietnam Ultra-Bold"/>
                  <a:cs typeface="Be Vietnam Ultra-Bold"/>
                  <a:sym typeface="Be Vietnam Ultra-Bold"/>
                </a:rPr>
                <a:t>Scalability</a:t>
              </a:r>
            </a:p>
          </p:txBody>
        </p:sp>
        <p:sp>
          <p:nvSpPr>
            <p:cNvPr name="TextBox 4" id="4"/>
            <p:cNvSpPr txBox="true"/>
            <p:nvPr/>
          </p:nvSpPr>
          <p:spPr>
            <a:xfrm rot="0">
              <a:off x="0" y="1760697"/>
              <a:ext cx="19295934" cy="5652009"/>
            </a:xfrm>
            <a:prstGeom prst="rect">
              <a:avLst/>
            </a:prstGeom>
          </p:spPr>
          <p:txBody>
            <a:bodyPr anchor="t" rtlCol="false" tIns="0" lIns="0" bIns="0" rIns="0">
              <a:spAutoFit/>
            </a:bodyPr>
            <a:lstStyle/>
            <a:p>
              <a:pPr algn="l" marL="712467" indent="-356233" lvl="1">
                <a:lnSpc>
                  <a:spcPts val="4949"/>
                </a:lnSpc>
                <a:buFont typeface="Arial"/>
                <a:buChar char="•"/>
              </a:pPr>
              <a:r>
                <a:rPr lang="en-US" sz="3299">
                  <a:solidFill>
                    <a:srgbClr val="2667FF"/>
                  </a:solidFill>
                  <a:latin typeface="Be Vietnam"/>
                  <a:ea typeface="Be Vietnam"/>
                  <a:cs typeface="Be Vietnam"/>
                  <a:sym typeface="Be Vietnam"/>
                </a:rPr>
                <a:t>The system architecture should support horizontal scaling to accommodate increasing transaction volume</a:t>
              </a:r>
            </a:p>
            <a:p>
              <a:pPr algn="l" marL="712467" indent="-356233" lvl="1">
                <a:lnSpc>
                  <a:spcPts val="4949"/>
                </a:lnSpc>
                <a:buFont typeface="Arial"/>
                <a:buChar char="•"/>
              </a:pPr>
              <a:r>
                <a:rPr lang="en-US" sz="3299">
                  <a:solidFill>
                    <a:srgbClr val="2667FF"/>
                  </a:solidFill>
                  <a:latin typeface="Be Vietnam"/>
                  <a:ea typeface="Be Vietnam"/>
                  <a:cs typeface="Be Vietnam"/>
                  <a:sym typeface="Be Vietnam"/>
                </a:rPr>
                <a:t>A</a:t>
              </a:r>
              <a:r>
                <a:rPr lang="en-US" sz="3299">
                  <a:solidFill>
                    <a:srgbClr val="2667FF"/>
                  </a:solidFill>
                  <a:latin typeface="Be Vietnam"/>
                  <a:ea typeface="Be Vietnam"/>
                  <a:cs typeface="Be Vietnam"/>
                  <a:sym typeface="Be Vietnam"/>
                </a:rPr>
                <a:t>ll components should be deployable on distributed clusters and scale independently </a:t>
              </a:r>
            </a:p>
            <a:p>
              <a:pPr algn="l">
                <a:lnSpc>
                  <a:spcPts val="5399"/>
                </a:lnSpc>
              </a:pPr>
            </a:p>
            <a:p>
              <a:pPr algn="l">
                <a:lnSpc>
                  <a:spcPts val="4388"/>
                </a:lnSpc>
              </a:pPr>
              <a:r>
                <a:rPr lang="en-US" b="true" sz="3299" u="none">
                  <a:solidFill>
                    <a:srgbClr val="29008E"/>
                  </a:solidFill>
                  <a:latin typeface="Be Vietnam Ultra-Bold"/>
                  <a:ea typeface="Be Vietnam Ultra-Bold"/>
                  <a:cs typeface="Be Vietnam Ultra-Bold"/>
                  <a:sym typeface="Be Vietnam Ultra-Bold"/>
                </a:rPr>
                <a:t>→ </a:t>
              </a:r>
              <a:r>
                <a:rPr lang="en-US" sz="3299" u="none">
                  <a:solidFill>
                    <a:srgbClr val="29008E"/>
                  </a:solidFill>
                  <a:latin typeface="Be Vietnam"/>
                  <a:ea typeface="Be Vietnam"/>
                  <a:cs typeface="Be Vietnam"/>
                  <a:sym typeface="Be Vietnam"/>
                </a:rPr>
                <a:t>C</a:t>
              </a:r>
              <a:r>
                <a:rPr lang="en-US" sz="3299" u="none">
                  <a:solidFill>
                    <a:srgbClr val="29008E"/>
                  </a:solidFill>
                  <a:latin typeface="Be Vietnam"/>
                  <a:ea typeface="Be Vietnam"/>
                  <a:cs typeface="Be Vietnam"/>
                  <a:sym typeface="Be Vietnam"/>
                </a:rPr>
                <a:t>hanging the number of Kafka brokers/Spark workers → consistent performance metrics.</a:t>
              </a:r>
            </a:p>
          </p:txBody>
        </p:sp>
      </p:grpSp>
      <p:grpSp>
        <p:nvGrpSpPr>
          <p:cNvPr name="Group 5" id="5"/>
          <p:cNvGrpSpPr/>
          <p:nvPr/>
        </p:nvGrpSpPr>
        <p:grpSpPr>
          <a:xfrm rot="0">
            <a:off x="857851" y="782839"/>
            <a:ext cx="16572299" cy="707231"/>
            <a:chOff x="0" y="0"/>
            <a:chExt cx="22096398" cy="942975"/>
          </a:xfrm>
        </p:grpSpPr>
        <p:grpSp>
          <p:nvGrpSpPr>
            <p:cNvPr name="Group 6" id="6"/>
            <p:cNvGrpSpPr>
              <a:grpSpLocks noChangeAspect="true"/>
            </p:cNvGrpSpPr>
            <p:nvPr/>
          </p:nvGrpSpPr>
          <p:grpSpPr>
            <a:xfrm rot="0">
              <a:off x="455598" y="285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455598" y="8794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0" id="10"/>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1" id="11"/>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2" id="12"/>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3" id="13"/>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4" id="14"/>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5" id="15"/>
          <p:cNvSpPr txBox="true"/>
          <p:nvPr/>
        </p:nvSpPr>
        <p:spPr>
          <a:xfrm rot="0">
            <a:off x="17334304" y="9457316"/>
            <a:ext cx="308868"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115882" y="1426886"/>
            <a:ext cx="13939723" cy="914400"/>
          </a:xfrm>
          <a:prstGeom prst="rect">
            <a:avLst/>
          </a:prstGeom>
        </p:spPr>
        <p:txBody>
          <a:bodyPr anchor="t" rtlCol="false" tIns="0" lIns="0" bIns="0" rIns="0">
            <a:spAutoFit/>
          </a:bodyPr>
          <a:lstStyle/>
          <a:p>
            <a:pPr algn="l">
              <a:lnSpc>
                <a:spcPts val="7297"/>
              </a:lnSpc>
            </a:pPr>
            <a:r>
              <a:rPr lang="en-US" sz="6081" b="true">
                <a:solidFill>
                  <a:srgbClr val="0F094F"/>
                </a:solidFill>
                <a:latin typeface="Be Vietnam Ultra-Bold"/>
                <a:ea typeface="Be Vietnam Ultra-Bold"/>
                <a:cs typeface="Be Vietnam Ultra-Bold"/>
                <a:sym typeface="Be Vietnam Ultra-Bold"/>
              </a:rPr>
              <a:t>8. Conclusion</a:t>
            </a:r>
          </a:p>
        </p:txBody>
      </p:sp>
      <p:grpSp>
        <p:nvGrpSpPr>
          <p:cNvPr name="Group 3" id="3"/>
          <p:cNvGrpSpPr/>
          <p:nvPr/>
        </p:nvGrpSpPr>
        <p:grpSpPr>
          <a:xfrm rot="0">
            <a:off x="857851" y="782839"/>
            <a:ext cx="16572299" cy="707231"/>
            <a:chOff x="0" y="0"/>
            <a:chExt cx="22096398" cy="942975"/>
          </a:xfrm>
        </p:grpSpPr>
        <p:grpSp>
          <p:nvGrpSpPr>
            <p:cNvPr name="Group 4" id="4"/>
            <p:cNvGrpSpPr>
              <a:grpSpLocks noChangeAspect="true"/>
            </p:cNvGrpSpPr>
            <p:nvPr/>
          </p:nvGrpSpPr>
          <p:grpSpPr>
            <a:xfrm rot="0">
              <a:off x="455598" y="28575"/>
              <a:ext cx="21640800" cy="12700"/>
              <a:chOff x="0" y="0"/>
              <a:chExt cx="16230600" cy="9525"/>
            </a:xfrm>
          </p:grpSpPr>
          <p:sp>
            <p:nvSpPr>
              <p:cNvPr name="Freeform 5" id="5"/>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6" id="6"/>
            <p:cNvGrpSpPr>
              <a:grpSpLocks noChangeAspect="true"/>
            </p:cNvGrpSpPr>
            <p:nvPr/>
          </p:nvGrpSpPr>
          <p:grpSpPr>
            <a:xfrm rot="0">
              <a:off x="455598" y="8794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8" id="8"/>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9" id="9"/>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0" id="10"/>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1" id="11"/>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2" id="12"/>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3" id="13"/>
          <p:cNvSpPr txBox="true"/>
          <p:nvPr/>
        </p:nvSpPr>
        <p:spPr>
          <a:xfrm rot="0">
            <a:off x="1115882" y="2884863"/>
            <a:ext cx="14965219" cy="5071110"/>
          </a:xfrm>
          <a:prstGeom prst="rect">
            <a:avLst/>
          </a:prstGeom>
        </p:spPr>
        <p:txBody>
          <a:bodyPr anchor="t" rtlCol="false" tIns="0" lIns="0" bIns="0" rIns="0">
            <a:spAutoFit/>
          </a:bodyPr>
          <a:lstStyle/>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Design a </a:t>
            </a:r>
            <a:r>
              <a:rPr lang="en-US" b="true" sz="3399" u="none">
                <a:solidFill>
                  <a:srgbClr val="29008E"/>
                </a:solidFill>
                <a:latin typeface="IBM Plex Sans Bold"/>
                <a:ea typeface="IBM Plex Sans Bold"/>
                <a:cs typeface="IBM Plex Sans Bold"/>
                <a:sym typeface="IBM Plex Sans Bold"/>
              </a:rPr>
              <a:t>real-time</a:t>
            </a:r>
            <a:r>
              <a:rPr lang="en-US" sz="3399" u="none">
                <a:solidFill>
                  <a:srgbClr val="29008E"/>
                </a:solidFill>
                <a:latin typeface="IBM Plex Sans"/>
                <a:ea typeface="IBM Plex Sans"/>
                <a:cs typeface="IBM Plex Sans"/>
                <a:sym typeface="IBM Plex Sans"/>
              </a:rPr>
              <a:t> </a:t>
            </a:r>
            <a:r>
              <a:rPr lang="en-US" b="true" sz="3399" u="none">
                <a:solidFill>
                  <a:srgbClr val="29008E"/>
                </a:solidFill>
                <a:latin typeface="IBM Plex Sans Bold"/>
                <a:ea typeface="IBM Plex Sans Bold"/>
                <a:cs typeface="IBM Plex Sans Bold"/>
                <a:sym typeface="IBM Plex Sans Bold"/>
              </a:rPr>
              <a:t>data processing architecture</a:t>
            </a:r>
            <a:r>
              <a:rPr lang="en-US" sz="3399" u="none">
                <a:solidFill>
                  <a:srgbClr val="29008E"/>
                </a:solidFill>
                <a:latin typeface="IBM Plex Sans"/>
                <a:ea typeface="IBM Plex Sans"/>
                <a:cs typeface="IBM Plex Sans"/>
                <a:sym typeface="IBM Plex Sans"/>
              </a:rPr>
              <a:t> for financial transaction data </a:t>
            </a:r>
            <a:r>
              <a:rPr lang="en-US" b="true" sz="3399" u="none">
                <a:solidFill>
                  <a:srgbClr val="29008E"/>
                </a:solidFill>
                <a:latin typeface="IBM Plex Sans Bold"/>
                <a:ea typeface="IBM Plex Sans Bold"/>
                <a:cs typeface="IBM Plex Sans Bold"/>
                <a:sym typeface="IBM Plex Sans Bold"/>
              </a:rPr>
              <a:t>at scale</a:t>
            </a:r>
            <a:r>
              <a:rPr lang="en-US" sz="3399" u="none">
                <a:solidFill>
                  <a:srgbClr val="29008E"/>
                </a:solidFill>
                <a:latin typeface="IBM Plex Sans"/>
                <a:ea typeface="IBM Plex Sans"/>
                <a:cs typeface="IBM Plex Sans"/>
                <a:sym typeface="IBM Plex Sans"/>
              </a:rPr>
              <a:t>.</a:t>
            </a:r>
          </a:p>
          <a:p>
            <a:pPr algn="l">
              <a:lnSpc>
                <a:spcPts val="5099"/>
              </a:lnSpc>
            </a:pPr>
            <a:r>
              <a:rPr lang="en-US" sz="3399" u="none">
                <a:solidFill>
                  <a:srgbClr val="29008E"/>
                </a:solidFill>
                <a:latin typeface="IBM Plex Sans"/>
                <a:ea typeface="IBM Plex Sans"/>
                <a:cs typeface="IBM Plex Sans"/>
                <a:sym typeface="IBM Plex Sans"/>
              </a:rPr>
              <a:t>       ⟶ Implement both Apache Flink and Apache Spark</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Apply </a:t>
            </a:r>
            <a:r>
              <a:rPr lang="en-US" b="true" sz="3399" u="none">
                <a:solidFill>
                  <a:srgbClr val="29008E"/>
                </a:solidFill>
                <a:latin typeface="IBM Plex Sans Bold"/>
                <a:ea typeface="IBM Plex Sans Bold"/>
                <a:cs typeface="IBM Plex Sans Bold"/>
                <a:sym typeface="IBM Plex Sans Bold"/>
              </a:rPr>
              <a:t>anomaly detection</a:t>
            </a:r>
            <a:r>
              <a:rPr lang="en-US" sz="3399" u="none">
                <a:solidFill>
                  <a:srgbClr val="29008E"/>
                </a:solidFill>
                <a:latin typeface="IBM Plex Sans"/>
                <a:ea typeface="IBM Plex Sans"/>
                <a:cs typeface="IBM Plex Sans"/>
                <a:sym typeface="IBM Plex Sans"/>
              </a:rPr>
              <a:t> &amp; </a:t>
            </a:r>
            <a:r>
              <a:rPr lang="en-US" b="true" sz="3399" u="none">
                <a:solidFill>
                  <a:srgbClr val="29008E"/>
                </a:solidFill>
                <a:latin typeface="IBM Plex Sans Bold"/>
                <a:ea typeface="IBM Plex Sans Bold"/>
                <a:cs typeface="IBM Plex Sans Bold"/>
                <a:sym typeface="IBM Plex Sans Bold"/>
              </a:rPr>
              <a:t>machine learning</a:t>
            </a:r>
            <a:r>
              <a:rPr lang="en-US" sz="3399" u="none">
                <a:solidFill>
                  <a:srgbClr val="29008E"/>
                </a:solidFill>
                <a:latin typeface="IBM Plex Sans"/>
                <a:ea typeface="IBM Plex Sans"/>
                <a:cs typeface="IBM Plex Sans"/>
                <a:sym typeface="IBM Plex Sans"/>
              </a:rPr>
              <a:t> to identify fraudulent activities.</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Ensure system</a:t>
            </a:r>
            <a:r>
              <a:rPr lang="en-US" b="true" sz="3399" u="none">
                <a:solidFill>
                  <a:srgbClr val="29008E"/>
                </a:solidFill>
                <a:latin typeface="IBM Plex Sans Bold"/>
                <a:ea typeface="IBM Plex Sans Bold"/>
                <a:cs typeface="IBM Plex Sans Bold"/>
                <a:sym typeface="IBM Plex Sans Bold"/>
              </a:rPr>
              <a:t> scalability</a:t>
            </a:r>
            <a:r>
              <a:rPr lang="en-US" sz="3399" u="none">
                <a:solidFill>
                  <a:srgbClr val="29008E"/>
                </a:solidFill>
                <a:latin typeface="IBM Plex Sans"/>
                <a:ea typeface="IBM Plex Sans"/>
                <a:cs typeface="IBM Plex Sans"/>
                <a:sym typeface="IBM Plex Sans"/>
              </a:rPr>
              <a:t>, and </a:t>
            </a:r>
            <a:r>
              <a:rPr lang="en-US" b="true" sz="3399" u="none">
                <a:solidFill>
                  <a:srgbClr val="29008E"/>
                </a:solidFill>
                <a:latin typeface="IBM Plex Sans Bold"/>
                <a:ea typeface="IBM Plex Sans Bold"/>
                <a:cs typeface="IBM Plex Sans Bold"/>
                <a:sym typeface="IBM Plex Sans Bold"/>
              </a:rPr>
              <a:t>low-latency</a:t>
            </a:r>
            <a:r>
              <a:rPr lang="en-US" sz="3399" u="none">
                <a:solidFill>
                  <a:srgbClr val="29008E"/>
                </a:solidFill>
                <a:latin typeface="IBM Plex Sans"/>
                <a:ea typeface="IBM Plex Sans"/>
                <a:cs typeface="IBM Plex Sans"/>
                <a:sym typeface="IBM Plex Sans"/>
              </a:rPr>
              <a:t> performance.</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Develop an </a:t>
            </a:r>
            <a:r>
              <a:rPr lang="en-US" b="true" sz="3399" u="none">
                <a:solidFill>
                  <a:srgbClr val="29008E"/>
                </a:solidFill>
                <a:latin typeface="IBM Plex Sans Bold"/>
                <a:ea typeface="IBM Plex Sans Bold"/>
                <a:cs typeface="IBM Plex Sans Bold"/>
                <a:sym typeface="IBM Plex Sans Bold"/>
              </a:rPr>
              <a:t>interactive dashboard</a:t>
            </a:r>
            <a:r>
              <a:rPr lang="en-US" sz="3399" u="none">
                <a:solidFill>
                  <a:srgbClr val="29008E"/>
                </a:solidFill>
                <a:latin typeface="IBM Plex Sans"/>
                <a:ea typeface="IBM Plex Sans"/>
                <a:cs typeface="IBM Plex Sans"/>
                <a:sym typeface="IBM Plex Sans"/>
              </a:rPr>
              <a:t> for monitoring metrics &amp; fraud detection results.</a:t>
            </a:r>
          </a:p>
        </p:txBody>
      </p:sp>
      <p:sp>
        <p:nvSpPr>
          <p:cNvPr name="TextBox 14" id="14"/>
          <p:cNvSpPr txBox="true"/>
          <p:nvPr/>
        </p:nvSpPr>
        <p:spPr>
          <a:xfrm rot="0">
            <a:off x="17340952" y="9457316"/>
            <a:ext cx="295573"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851" y="782839"/>
            <a:ext cx="16572299" cy="707231"/>
            <a:chOff x="0" y="0"/>
            <a:chExt cx="22096398" cy="942975"/>
          </a:xfrm>
        </p:grpSpPr>
        <p:grpSp>
          <p:nvGrpSpPr>
            <p:cNvPr name="Group 3" id="3"/>
            <p:cNvGrpSpPr>
              <a:grpSpLocks noChangeAspect="true"/>
            </p:cNvGrpSpPr>
            <p:nvPr/>
          </p:nvGrpSpPr>
          <p:grpSpPr>
            <a:xfrm rot="0">
              <a:off x="455598" y="28575"/>
              <a:ext cx="21640800" cy="12700"/>
              <a:chOff x="0" y="0"/>
              <a:chExt cx="16230600" cy="9525"/>
            </a:xfrm>
          </p:grpSpPr>
          <p:sp>
            <p:nvSpPr>
              <p:cNvPr name="Freeform 4" id="4"/>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5" id="5"/>
            <p:cNvGrpSpPr>
              <a:grpSpLocks noChangeAspect="true"/>
            </p:cNvGrpSpPr>
            <p:nvPr/>
          </p:nvGrpSpPr>
          <p:grpSpPr>
            <a:xfrm rot="0">
              <a:off x="455598" y="879475"/>
              <a:ext cx="21640800" cy="12700"/>
              <a:chOff x="0" y="0"/>
              <a:chExt cx="16230600" cy="9525"/>
            </a:xfrm>
          </p:grpSpPr>
          <p:sp>
            <p:nvSpPr>
              <p:cNvPr name="Freeform 6" id="6"/>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7" id="7"/>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8" id="8"/>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9" id="9"/>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0" id="10"/>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1" id="11"/>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215173" y="1950131"/>
            <a:ext cx="15586312"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1. Introduction</a:t>
            </a:r>
          </a:p>
        </p:txBody>
      </p:sp>
      <p:sp>
        <p:nvSpPr>
          <p:cNvPr name="TextBox 13" id="13"/>
          <p:cNvSpPr txBox="true"/>
          <p:nvPr/>
        </p:nvSpPr>
        <p:spPr>
          <a:xfrm rot="0">
            <a:off x="1215173" y="4429987"/>
            <a:ext cx="14965219" cy="4432935"/>
          </a:xfrm>
          <a:prstGeom prst="rect">
            <a:avLst/>
          </a:prstGeom>
        </p:spPr>
        <p:txBody>
          <a:bodyPr anchor="t" rtlCol="false" tIns="0" lIns="0" bIns="0" rIns="0">
            <a:spAutoFit/>
          </a:bodyPr>
          <a:lstStyle/>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Design a </a:t>
            </a:r>
            <a:r>
              <a:rPr lang="en-US" b="true" sz="3399" u="none">
                <a:solidFill>
                  <a:srgbClr val="29008E"/>
                </a:solidFill>
                <a:latin typeface="IBM Plex Sans Bold"/>
                <a:ea typeface="IBM Plex Sans Bold"/>
                <a:cs typeface="IBM Plex Sans Bold"/>
                <a:sym typeface="IBM Plex Sans Bold"/>
              </a:rPr>
              <a:t>real-time</a:t>
            </a:r>
            <a:r>
              <a:rPr lang="en-US" sz="3399" u="none">
                <a:solidFill>
                  <a:srgbClr val="29008E"/>
                </a:solidFill>
                <a:latin typeface="IBM Plex Sans"/>
                <a:ea typeface="IBM Plex Sans"/>
                <a:cs typeface="IBM Plex Sans"/>
                <a:sym typeface="IBM Plex Sans"/>
              </a:rPr>
              <a:t> </a:t>
            </a:r>
            <a:r>
              <a:rPr lang="en-US" b="true" sz="3399" u="none">
                <a:solidFill>
                  <a:srgbClr val="29008E"/>
                </a:solidFill>
                <a:latin typeface="IBM Plex Sans Bold"/>
                <a:ea typeface="IBM Plex Sans Bold"/>
                <a:cs typeface="IBM Plex Sans Bold"/>
                <a:sym typeface="IBM Plex Sans Bold"/>
              </a:rPr>
              <a:t>data processing architecture</a:t>
            </a:r>
            <a:r>
              <a:rPr lang="en-US" sz="3399" u="none">
                <a:solidFill>
                  <a:srgbClr val="29008E"/>
                </a:solidFill>
                <a:latin typeface="IBM Plex Sans"/>
                <a:ea typeface="IBM Plex Sans"/>
                <a:cs typeface="IBM Plex Sans"/>
                <a:sym typeface="IBM Plex Sans"/>
              </a:rPr>
              <a:t> for financial transaction data </a:t>
            </a:r>
            <a:r>
              <a:rPr lang="en-US" b="true" sz="3399" u="none">
                <a:solidFill>
                  <a:srgbClr val="29008E"/>
                </a:solidFill>
                <a:latin typeface="IBM Plex Sans Bold"/>
                <a:ea typeface="IBM Plex Sans Bold"/>
                <a:cs typeface="IBM Plex Sans Bold"/>
                <a:sym typeface="IBM Plex Sans Bold"/>
              </a:rPr>
              <a:t>at scale</a:t>
            </a:r>
            <a:r>
              <a:rPr lang="en-US" sz="3399" u="none">
                <a:solidFill>
                  <a:srgbClr val="29008E"/>
                </a:solidFill>
                <a:latin typeface="IBM Plex Sans"/>
                <a:ea typeface="IBM Plex Sans"/>
                <a:cs typeface="IBM Plex Sans"/>
                <a:sym typeface="IBM Plex Sans"/>
              </a:rPr>
              <a:t>.</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Apply </a:t>
            </a:r>
            <a:r>
              <a:rPr lang="en-US" b="true" sz="3399" u="none">
                <a:solidFill>
                  <a:srgbClr val="29008E"/>
                </a:solidFill>
                <a:latin typeface="IBM Plex Sans Bold"/>
                <a:ea typeface="IBM Plex Sans Bold"/>
                <a:cs typeface="IBM Plex Sans Bold"/>
                <a:sym typeface="IBM Plex Sans Bold"/>
              </a:rPr>
              <a:t>anomaly detection</a:t>
            </a:r>
            <a:r>
              <a:rPr lang="en-US" sz="3399" u="none">
                <a:solidFill>
                  <a:srgbClr val="29008E"/>
                </a:solidFill>
                <a:latin typeface="IBM Plex Sans"/>
                <a:ea typeface="IBM Plex Sans"/>
                <a:cs typeface="IBM Plex Sans"/>
                <a:sym typeface="IBM Plex Sans"/>
              </a:rPr>
              <a:t> &amp; </a:t>
            </a:r>
            <a:r>
              <a:rPr lang="en-US" b="true" sz="3399" u="none">
                <a:solidFill>
                  <a:srgbClr val="29008E"/>
                </a:solidFill>
                <a:latin typeface="IBM Plex Sans Bold"/>
                <a:ea typeface="IBM Plex Sans Bold"/>
                <a:cs typeface="IBM Plex Sans Bold"/>
                <a:sym typeface="IBM Plex Sans Bold"/>
              </a:rPr>
              <a:t>machine learning</a:t>
            </a:r>
            <a:r>
              <a:rPr lang="en-US" sz="3399" u="none">
                <a:solidFill>
                  <a:srgbClr val="29008E"/>
                </a:solidFill>
                <a:latin typeface="IBM Plex Sans"/>
                <a:ea typeface="IBM Plex Sans"/>
                <a:cs typeface="IBM Plex Sans"/>
                <a:sym typeface="IBM Plex Sans"/>
              </a:rPr>
              <a:t> to identify fraudulent activities.</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Ensure system </a:t>
            </a:r>
            <a:r>
              <a:rPr lang="en-US" b="true" sz="3399" u="none">
                <a:solidFill>
                  <a:srgbClr val="29008E"/>
                </a:solidFill>
                <a:latin typeface="IBM Plex Sans Bold"/>
                <a:ea typeface="IBM Plex Sans Bold"/>
                <a:cs typeface="IBM Plex Sans Bold"/>
                <a:sym typeface="IBM Plex Sans Bold"/>
              </a:rPr>
              <a:t>reliability, scalability</a:t>
            </a:r>
            <a:r>
              <a:rPr lang="en-US" sz="3399" u="none">
                <a:solidFill>
                  <a:srgbClr val="29008E"/>
                </a:solidFill>
                <a:latin typeface="IBM Plex Sans"/>
                <a:ea typeface="IBM Plex Sans"/>
                <a:cs typeface="IBM Plex Sans"/>
                <a:sym typeface="IBM Plex Sans"/>
              </a:rPr>
              <a:t>, and </a:t>
            </a:r>
            <a:r>
              <a:rPr lang="en-US" b="true" sz="3399" u="none">
                <a:solidFill>
                  <a:srgbClr val="29008E"/>
                </a:solidFill>
                <a:latin typeface="IBM Plex Sans Bold"/>
                <a:ea typeface="IBM Plex Sans Bold"/>
                <a:cs typeface="IBM Plex Sans Bold"/>
                <a:sym typeface="IBM Plex Sans Bold"/>
              </a:rPr>
              <a:t>low-latency</a:t>
            </a:r>
            <a:r>
              <a:rPr lang="en-US" sz="3399" u="none">
                <a:solidFill>
                  <a:srgbClr val="29008E"/>
                </a:solidFill>
                <a:latin typeface="IBM Plex Sans"/>
                <a:ea typeface="IBM Plex Sans"/>
                <a:cs typeface="IBM Plex Sans"/>
                <a:sym typeface="IBM Plex Sans"/>
              </a:rPr>
              <a:t> performance.</a:t>
            </a:r>
          </a:p>
          <a:p>
            <a:pPr algn="l" marL="734059" indent="-367030" lvl="1">
              <a:lnSpc>
                <a:spcPts val="5099"/>
              </a:lnSpc>
              <a:buFont typeface="Arial"/>
              <a:buChar char="•"/>
            </a:pPr>
            <a:r>
              <a:rPr lang="en-US" sz="3399" u="none">
                <a:solidFill>
                  <a:srgbClr val="29008E"/>
                </a:solidFill>
                <a:latin typeface="IBM Plex Sans"/>
                <a:ea typeface="IBM Plex Sans"/>
                <a:cs typeface="IBM Plex Sans"/>
                <a:sym typeface="IBM Plex Sans"/>
              </a:rPr>
              <a:t>Develop an </a:t>
            </a:r>
            <a:r>
              <a:rPr lang="en-US" b="true" sz="3399" u="none">
                <a:solidFill>
                  <a:srgbClr val="29008E"/>
                </a:solidFill>
                <a:latin typeface="IBM Plex Sans Bold"/>
                <a:ea typeface="IBM Plex Sans Bold"/>
                <a:cs typeface="IBM Plex Sans Bold"/>
                <a:sym typeface="IBM Plex Sans Bold"/>
              </a:rPr>
              <a:t>interactive dashboard</a:t>
            </a:r>
            <a:r>
              <a:rPr lang="en-US" sz="3399" u="none">
                <a:solidFill>
                  <a:srgbClr val="29008E"/>
                </a:solidFill>
                <a:latin typeface="IBM Plex Sans"/>
                <a:ea typeface="IBM Plex Sans"/>
                <a:cs typeface="IBM Plex Sans"/>
                <a:sym typeface="IBM Plex Sans"/>
              </a:rPr>
              <a:t> for monitoring metrics &amp; fraud detection results.</a:t>
            </a:r>
          </a:p>
        </p:txBody>
      </p:sp>
      <p:sp>
        <p:nvSpPr>
          <p:cNvPr name="TextBox 14" id="14"/>
          <p:cNvSpPr txBox="true"/>
          <p:nvPr/>
        </p:nvSpPr>
        <p:spPr>
          <a:xfrm rot="0">
            <a:off x="1215173" y="3204437"/>
            <a:ext cx="1012429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F094F"/>
                </a:solidFill>
                <a:latin typeface="Be Vietnam Ultra-Bold"/>
                <a:ea typeface="Be Vietnam Ultra-Bold"/>
                <a:cs typeface="Be Vietnam Ultra-Bold"/>
                <a:sym typeface="Be Vietnam Ultra-Bold"/>
              </a:rPr>
              <a:t>Objectives of proposed system:</a:t>
            </a:r>
          </a:p>
        </p:txBody>
      </p:sp>
      <p:sp>
        <p:nvSpPr>
          <p:cNvPr name="TextBox 15" id="15"/>
          <p:cNvSpPr txBox="true"/>
          <p:nvPr/>
        </p:nvSpPr>
        <p:spPr>
          <a:xfrm rot="0">
            <a:off x="17404749" y="9457316"/>
            <a:ext cx="167977"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86306" y="4054774"/>
            <a:ext cx="2952059" cy="1762126"/>
            <a:chOff x="0" y="0"/>
            <a:chExt cx="1185477" cy="707628"/>
          </a:xfrm>
        </p:grpSpPr>
        <p:sp>
          <p:nvSpPr>
            <p:cNvPr name="Freeform 3" id="3"/>
            <p:cNvSpPr/>
            <p:nvPr/>
          </p:nvSpPr>
          <p:spPr>
            <a:xfrm flipH="false" flipV="false" rot="0">
              <a:off x="0" y="0"/>
              <a:ext cx="1185477" cy="707628"/>
            </a:xfrm>
            <a:custGeom>
              <a:avLst/>
              <a:gdLst/>
              <a:ahLst/>
              <a:cxnLst/>
              <a:rect r="r" b="b" t="t" l="l"/>
              <a:pathLst>
                <a:path h="707628" w="1185477">
                  <a:moveTo>
                    <a:pt x="104902" y="0"/>
                  </a:moveTo>
                  <a:lnTo>
                    <a:pt x="1080575" y="0"/>
                  </a:lnTo>
                  <a:cubicBezTo>
                    <a:pt x="1108397" y="0"/>
                    <a:pt x="1135079" y="11052"/>
                    <a:pt x="1154752" y="30725"/>
                  </a:cubicBezTo>
                  <a:cubicBezTo>
                    <a:pt x="1174425" y="50398"/>
                    <a:pt x="1185477" y="77080"/>
                    <a:pt x="1185477" y="104902"/>
                  </a:cubicBezTo>
                  <a:lnTo>
                    <a:pt x="1185477" y="602726"/>
                  </a:lnTo>
                  <a:cubicBezTo>
                    <a:pt x="1185477" y="660662"/>
                    <a:pt x="1138511" y="707628"/>
                    <a:pt x="1080575" y="707628"/>
                  </a:cubicBezTo>
                  <a:lnTo>
                    <a:pt x="104902" y="707628"/>
                  </a:lnTo>
                  <a:cubicBezTo>
                    <a:pt x="77080" y="707628"/>
                    <a:pt x="50398" y="696576"/>
                    <a:pt x="30725" y="676903"/>
                  </a:cubicBezTo>
                  <a:cubicBezTo>
                    <a:pt x="11052" y="657230"/>
                    <a:pt x="0" y="630548"/>
                    <a:pt x="0" y="602726"/>
                  </a:cubicBezTo>
                  <a:lnTo>
                    <a:pt x="0" y="104902"/>
                  </a:lnTo>
                  <a:cubicBezTo>
                    <a:pt x="0" y="46966"/>
                    <a:pt x="46966" y="0"/>
                    <a:pt x="104902" y="0"/>
                  </a:cubicBezTo>
                  <a:close/>
                </a:path>
              </a:pathLst>
            </a:custGeom>
            <a:solidFill>
              <a:srgbClr val="FF007E"/>
            </a:solidFill>
          </p:spPr>
        </p:sp>
        <p:sp>
          <p:nvSpPr>
            <p:cNvPr name="TextBox 4" id="4"/>
            <p:cNvSpPr txBox="true"/>
            <p:nvPr/>
          </p:nvSpPr>
          <p:spPr>
            <a:xfrm>
              <a:off x="0" y="-66675"/>
              <a:ext cx="1185477" cy="774303"/>
            </a:xfrm>
            <a:prstGeom prst="rect">
              <a:avLst/>
            </a:prstGeom>
          </p:spPr>
          <p:txBody>
            <a:bodyPr anchor="ctr" rtlCol="false" tIns="50800" lIns="50800" bIns="50800" rIns="50800"/>
            <a:lstStyle/>
            <a:p>
              <a:pPr algn="ctr">
                <a:lnSpc>
                  <a:spcPts val="4200"/>
                </a:lnSpc>
              </a:pPr>
              <a:r>
                <a:rPr lang="en-US" b="true" sz="3000">
                  <a:solidFill>
                    <a:srgbClr val="F8F8F8"/>
                  </a:solidFill>
                  <a:latin typeface="Be Vietnam Ultra-Bold"/>
                  <a:ea typeface="Be Vietnam Ultra-Bold"/>
                  <a:cs typeface="Be Vietnam Ultra-Bold"/>
                  <a:sym typeface="Be Vietnam Ultra-Bold"/>
                </a:rPr>
                <a:t>Real-time Ingestion</a:t>
              </a:r>
            </a:p>
          </p:txBody>
        </p:sp>
      </p:grpSp>
      <p:grpSp>
        <p:nvGrpSpPr>
          <p:cNvPr name="Group 5" id="5"/>
          <p:cNvGrpSpPr/>
          <p:nvPr/>
        </p:nvGrpSpPr>
        <p:grpSpPr>
          <a:xfrm rot="0">
            <a:off x="4945862" y="4054774"/>
            <a:ext cx="2937091" cy="1775842"/>
            <a:chOff x="0" y="0"/>
            <a:chExt cx="1179466" cy="713136"/>
          </a:xfrm>
        </p:grpSpPr>
        <p:sp>
          <p:nvSpPr>
            <p:cNvPr name="Freeform 6" id="6"/>
            <p:cNvSpPr/>
            <p:nvPr/>
          </p:nvSpPr>
          <p:spPr>
            <a:xfrm flipH="false" flipV="false" rot="0">
              <a:off x="0" y="0"/>
              <a:ext cx="1179466" cy="713136"/>
            </a:xfrm>
            <a:custGeom>
              <a:avLst/>
              <a:gdLst/>
              <a:ahLst/>
              <a:cxnLst/>
              <a:rect r="r" b="b" t="t" l="l"/>
              <a:pathLst>
                <a:path h="713136" w="1179466">
                  <a:moveTo>
                    <a:pt x="105437" y="0"/>
                  </a:moveTo>
                  <a:lnTo>
                    <a:pt x="1074030" y="0"/>
                  </a:lnTo>
                  <a:cubicBezTo>
                    <a:pt x="1132261" y="0"/>
                    <a:pt x="1179466" y="47206"/>
                    <a:pt x="1179466" y="105437"/>
                  </a:cubicBezTo>
                  <a:lnTo>
                    <a:pt x="1179466" y="607699"/>
                  </a:lnTo>
                  <a:cubicBezTo>
                    <a:pt x="1179466" y="635663"/>
                    <a:pt x="1168358" y="662481"/>
                    <a:pt x="1148585" y="682254"/>
                  </a:cubicBezTo>
                  <a:cubicBezTo>
                    <a:pt x="1128811" y="702027"/>
                    <a:pt x="1101993" y="713136"/>
                    <a:pt x="1074030" y="713136"/>
                  </a:cubicBezTo>
                  <a:lnTo>
                    <a:pt x="105437" y="713136"/>
                  </a:lnTo>
                  <a:cubicBezTo>
                    <a:pt x="47206" y="713136"/>
                    <a:pt x="0" y="665930"/>
                    <a:pt x="0" y="607699"/>
                  </a:cubicBezTo>
                  <a:lnTo>
                    <a:pt x="0" y="105437"/>
                  </a:lnTo>
                  <a:cubicBezTo>
                    <a:pt x="0" y="47206"/>
                    <a:pt x="47206" y="0"/>
                    <a:pt x="105437" y="0"/>
                  </a:cubicBezTo>
                  <a:close/>
                </a:path>
              </a:pathLst>
            </a:custGeom>
            <a:solidFill>
              <a:srgbClr val="2667FF"/>
            </a:solidFill>
          </p:spPr>
        </p:sp>
        <p:sp>
          <p:nvSpPr>
            <p:cNvPr name="TextBox 7" id="7"/>
            <p:cNvSpPr txBox="true"/>
            <p:nvPr/>
          </p:nvSpPr>
          <p:spPr>
            <a:xfrm>
              <a:off x="0" y="-66675"/>
              <a:ext cx="1179466" cy="779811"/>
            </a:xfrm>
            <a:prstGeom prst="rect">
              <a:avLst/>
            </a:prstGeom>
          </p:spPr>
          <p:txBody>
            <a:bodyPr anchor="ctr" rtlCol="false" tIns="50800" lIns="50800" bIns="50800" rIns="50800"/>
            <a:lstStyle/>
            <a:p>
              <a:pPr algn="ctr">
                <a:lnSpc>
                  <a:spcPts val="4200"/>
                </a:lnSpc>
              </a:pPr>
              <a:r>
                <a:rPr lang="en-US" b="true" sz="3000">
                  <a:solidFill>
                    <a:srgbClr val="F8F8F8"/>
                  </a:solidFill>
                  <a:latin typeface="Be Vietnam Ultra-Bold"/>
                  <a:ea typeface="Be Vietnam Ultra-Bold"/>
                  <a:cs typeface="Be Vietnam Ultra-Bold"/>
                  <a:sym typeface="Be Vietnam Ultra-Bold"/>
                </a:rPr>
                <a:t>Fraud Detection &amp; Alerting</a:t>
              </a:r>
            </a:p>
          </p:txBody>
        </p:sp>
      </p:grpSp>
      <p:grpSp>
        <p:nvGrpSpPr>
          <p:cNvPr name="Group 8" id="8"/>
          <p:cNvGrpSpPr/>
          <p:nvPr/>
        </p:nvGrpSpPr>
        <p:grpSpPr>
          <a:xfrm rot="0">
            <a:off x="8187753" y="4054779"/>
            <a:ext cx="2928840" cy="1762126"/>
            <a:chOff x="0" y="0"/>
            <a:chExt cx="1176153" cy="707628"/>
          </a:xfrm>
        </p:grpSpPr>
        <p:sp>
          <p:nvSpPr>
            <p:cNvPr name="Freeform 9" id="9"/>
            <p:cNvSpPr/>
            <p:nvPr/>
          </p:nvSpPr>
          <p:spPr>
            <a:xfrm flipH="false" flipV="false" rot="0">
              <a:off x="0" y="0"/>
              <a:ext cx="1176153" cy="707628"/>
            </a:xfrm>
            <a:custGeom>
              <a:avLst/>
              <a:gdLst/>
              <a:ahLst/>
              <a:cxnLst/>
              <a:rect r="r" b="b" t="t" l="l"/>
              <a:pathLst>
                <a:path h="707628" w="1176153">
                  <a:moveTo>
                    <a:pt x="105734" y="0"/>
                  </a:moveTo>
                  <a:lnTo>
                    <a:pt x="1070419" y="0"/>
                  </a:lnTo>
                  <a:cubicBezTo>
                    <a:pt x="1098461" y="0"/>
                    <a:pt x="1125355" y="11140"/>
                    <a:pt x="1145184" y="30969"/>
                  </a:cubicBezTo>
                  <a:cubicBezTo>
                    <a:pt x="1165013" y="50798"/>
                    <a:pt x="1176153" y="77691"/>
                    <a:pt x="1176153" y="105734"/>
                  </a:cubicBezTo>
                  <a:lnTo>
                    <a:pt x="1176153" y="601894"/>
                  </a:lnTo>
                  <a:cubicBezTo>
                    <a:pt x="1176153" y="660289"/>
                    <a:pt x="1128814" y="707628"/>
                    <a:pt x="1070419" y="707628"/>
                  </a:cubicBezTo>
                  <a:lnTo>
                    <a:pt x="105734" y="707628"/>
                  </a:lnTo>
                  <a:cubicBezTo>
                    <a:pt x="47339" y="707628"/>
                    <a:pt x="0" y="660289"/>
                    <a:pt x="0" y="601894"/>
                  </a:cubicBezTo>
                  <a:lnTo>
                    <a:pt x="0" y="105734"/>
                  </a:lnTo>
                  <a:cubicBezTo>
                    <a:pt x="0" y="47339"/>
                    <a:pt x="47339" y="0"/>
                    <a:pt x="105734" y="0"/>
                  </a:cubicBezTo>
                  <a:close/>
                </a:path>
              </a:pathLst>
            </a:custGeom>
            <a:solidFill>
              <a:srgbClr val="FF007E"/>
            </a:solidFill>
          </p:spPr>
        </p:sp>
        <p:sp>
          <p:nvSpPr>
            <p:cNvPr name="TextBox 10" id="10"/>
            <p:cNvSpPr txBox="true"/>
            <p:nvPr/>
          </p:nvSpPr>
          <p:spPr>
            <a:xfrm>
              <a:off x="0" y="-66675"/>
              <a:ext cx="1176153" cy="774303"/>
            </a:xfrm>
            <a:prstGeom prst="rect">
              <a:avLst/>
            </a:prstGeom>
          </p:spPr>
          <p:txBody>
            <a:bodyPr anchor="ctr" rtlCol="false" tIns="50800" lIns="50800" bIns="50800" rIns="50800"/>
            <a:lstStyle/>
            <a:p>
              <a:pPr algn="ctr">
                <a:lnSpc>
                  <a:spcPts val="4200"/>
                </a:lnSpc>
              </a:pPr>
              <a:r>
                <a:rPr lang="en-US" b="true" sz="3000">
                  <a:solidFill>
                    <a:srgbClr val="F8F8F8"/>
                  </a:solidFill>
                  <a:latin typeface="Be Vietnam Ultra-Bold"/>
                  <a:ea typeface="Be Vietnam Ultra-Bold"/>
                  <a:cs typeface="Be Vietnam Ultra-Bold"/>
                  <a:sym typeface="Be Vietnam Ultra-Bold"/>
                </a:rPr>
                <a:t>Data Storage &amp; Retrieval</a:t>
              </a:r>
            </a:p>
          </p:txBody>
        </p:sp>
      </p:grpSp>
      <p:grpSp>
        <p:nvGrpSpPr>
          <p:cNvPr name="Group 11" id="11"/>
          <p:cNvGrpSpPr/>
          <p:nvPr/>
        </p:nvGrpSpPr>
        <p:grpSpPr>
          <a:xfrm rot="0">
            <a:off x="11430073" y="4054769"/>
            <a:ext cx="2925056" cy="1762126"/>
            <a:chOff x="0" y="0"/>
            <a:chExt cx="1174633" cy="707628"/>
          </a:xfrm>
        </p:grpSpPr>
        <p:sp>
          <p:nvSpPr>
            <p:cNvPr name="Freeform 12" id="12"/>
            <p:cNvSpPr/>
            <p:nvPr/>
          </p:nvSpPr>
          <p:spPr>
            <a:xfrm flipH="false" flipV="false" rot="0">
              <a:off x="0" y="0"/>
              <a:ext cx="1174633" cy="707628"/>
            </a:xfrm>
            <a:custGeom>
              <a:avLst/>
              <a:gdLst/>
              <a:ahLst/>
              <a:cxnLst/>
              <a:rect r="r" b="b" t="t" l="l"/>
              <a:pathLst>
                <a:path h="707628" w="1174633">
                  <a:moveTo>
                    <a:pt x="105870" y="0"/>
                  </a:moveTo>
                  <a:lnTo>
                    <a:pt x="1068763" y="0"/>
                  </a:lnTo>
                  <a:cubicBezTo>
                    <a:pt x="1096842" y="0"/>
                    <a:pt x="1123770" y="11154"/>
                    <a:pt x="1143625" y="31009"/>
                  </a:cubicBezTo>
                  <a:cubicBezTo>
                    <a:pt x="1163479" y="50863"/>
                    <a:pt x="1174633" y="77792"/>
                    <a:pt x="1174633" y="105870"/>
                  </a:cubicBezTo>
                  <a:lnTo>
                    <a:pt x="1174633" y="601758"/>
                  </a:lnTo>
                  <a:cubicBezTo>
                    <a:pt x="1174633" y="629836"/>
                    <a:pt x="1163479" y="656765"/>
                    <a:pt x="1143625" y="676619"/>
                  </a:cubicBezTo>
                  <a:cubicBezTo>
                    <a:pt x="1123770" y="696474"/>
                    <a:pt x="1096842" y="707628"/>
                    <a:pt x="1068763" y="707628"/>
                  </a:cubicBezTo>
                  <a:lnTo>
                    <a:pt x="105870" y="707628"/>
                  </a:lnTo>
                  <a:cubicBezTo>
                    <a:pt x="77792" y="707628"/>
                    <a:pt x="50863" y="696474"/>
                    <a:pt x="31009" y="676619"/>
                  </a:cubicBezTo>
                  <a:cubicBezTo>
                    <a:pt x="11154" y="656765"/>
                    <a:pt x="0" y="629836"/>
                    <a:pt x="0" y="601758"/>
                  </a:cubicBezTo>
                  <a:lnTo>
                    <a:pt x="0" y="105870"/>
                  </a:lnTo>
                  <a:cubicBezTo>
                    <a:pt x="0" y="77792"/>
                    <a:pt x="11154" y="50863"/>
                    <a:pt x="31009" y="31009"/>
                  </a:cubicBezTo>
                  <a:cubicBezTo>
                    <a:pt x="50863" y="11154"/>
                    <a:pt x="77792" y="0"/>
                    <a:pt x="105870" y="0"/>
                  </a:cubicBezTo>
                  <a:close/>
                </a:path>
              </a:pathLst>
            </a:custGeom>
            <a:solidFill>
              <a:srgbClr val="2667FF"/>
            </a:solidFill>
          </p:spPr>
        </p:sp>
        <p:sp>
          <p:nvSpPr>
            <p:cNvPr name="TextBox 13" id="13"/>
            <p:cNvSpPr txBox="true"/>
            <p:nvPr/>
          </p:nvSpPr>
          <p:spPr>
            <a:xfrm>
              <a:off x="0" y="-66675"/>
              <a:ext cx="1174633" cy="774303"/>
            </a:xfrm>
            <a:prstGeom prst="rect">
              <a:avLst/>
            </a:prstGeom>
          </p:spPr>
          <p:txBody>
            <a:bodyPr anchor="ctr" rtlCol="false" tIns="50800" lIns="50800" bIns="50800" rIns="50800"/>
            <a:lstStyle/>
            <a:p>
              <a:pPr algn="ctr">
                <a:lnSpc>
                  <a:spcPts val="4200"/>
                </a:lnSpc>
              </a:pPr>
              <a:r>
                <a:rPr lang="en-US" b="true" sz="3000">
                  <a:solidFill>
                    <a:srgbClr val="F8F8F8"/>
                  </a:solidFill>
                  <a:latin typeface="Be Vietnam Ultra-Bold"/>
                  <a:ea typeface="Be Vietnam Ultra-Bold"/>
                  <a:cs typeface="Be Vietnam Ultra-Bold"/>
                  <a:sym typeface="Be Vietnam Ultra-Bold"/>
                </a:rPr>
                <a:t>Visualization</a:t>
              </a:r>
            </a:p>
          </p:txBody>
        </p:sp>
      </p:grpSp>
      <p:sp>
        <p:nvSpPr>
          <p:cNvPr name="AutoShape 14" id="14"/>
          <p:cNvSpPr/>
          <p:nvPr/>
        </p:nvSpPr>
        <p:spPr>
          <a:xfrm>
            <a:off x="3162336" y="5816900"/>
            <a:ext cx="2033" cy="2217719"/>
          </a:xfrm>
          <a:prstGeom prst="line">
            <a:avLst/>
          </a:prstGeom>
          <a:ln cap="flat" w="76200">
            <a:solidFill>
              <a:srgbClr val="01003B"/>
            </a:solidFill>
            <a:prstDash val="solid"/>
            <a:headEnd type="none" len="sm" w="sm"/>
            <a:tailEnd type="none" len="sm" w="sm"/>
          </a:ln>
        </p:spPr>
      </p:sp>
      <p:sp>
        <p:nvSpPr>
          <p:cNvPr name="AutoShape 15" id="15"/>
          <p:cNvSpPr/>
          <p:nvPr/>
        </p:nvSpPr>
        <p:spPr>
          <a:xfrm flipH="true">
            <a:off x="6410455" y="5830616"/>
            <a:ext cx="3953" cy="2204008"/>
          </a:xfrm>
          <a:prstGeom prst="line">
            <a:avLst/>
          </a:prstGeom>
          <a:ln cap="flat" w="76200">
            <a:solidFill>
              <a:srgbClr val="01003B"/>
            </a:solidFill>
            <a:prstDash val="solid"/>
            <a:headEnd type="none" len="sm" w="sm"/>
            <a:tailEnd type="none" len="sm" w="sm"/>
          </a:ln>
        </p:spPr>
      </p:sp>
      <p:sp>
        <p:nvSpPr>
          <p:cNvPr name="AutoShape 16" id="16"/>
          <p:cNvSpPr/>
          <p:nvPr/>
        </p:nvSpPr>
        <p:spPr>
          <a:xfrm>
            <a:off x="12892601" y="5816894"/>
            <a:ext cx="11411" cy="2217724"/>
          </a:xfrm>
          <a:prstGeom prst="line">
            <a:avLst/>
          </a:prstGeom>
          <a:ln cap="flat" w="76200">
            <a:solidFill>
              <a:srgbClr val="01003B"/>
            </a:solidFill>
            <a:prstDash val="solid"/>
            <a:headEnd type="none" len="sm" w="sm"/>
            <a:tailEnd type="none" len="sm" w="sm"/>
          </a:ln>
        </p:spPr>
      </p:sp>
      <p:sp>
        <p:nvSpPr>
          <p:cNvPr name="TextBox 17" id="17"/>
          <p:cNvSpPr txBox="true"/>
          <p:nvPr/>
        </p:nvSpPr>
        <p:spPr>
          <a:xfrm rot="0">
            <a:off x="1862321" y="7967944"/>
            <a:ext cx="2604095" cy="530860"/>
          </a:xfrm>
          <a:prstGeom prst="rect">
            <a:avLst/>
          </a:prstGeom>
        </p:spPr>
        <p:txBody>
          <a:bodyPr anchor="t" rtlCol="false" tIns="0" lIns="0" bIns="0" rIns="0">
            <a:spAutoFit/>
          </a:bodyPr>
          <a:lstStyle/>
          <a:p>
            <a:pPr algn="ctr">
              <a:lnSpc>
                <a:spcPts val="4339"/>
              </a:lnSpc>
            </a:pPr>
            <a:r>
              <a:rPr lang="en-US" b="true" sz="3099">
                <a:solidFill>
                  <a:srgbClr val="01003B"/>
                </a:solidFill>
                <a:latin typeface="IBM Plex Sans Bold"/>
                <a:ea typeface="IBM Plex Sans Bold"/>
                <a:cs typeface="IBM Plex Sans Bold"/>
                <a:sym typeface="IBM Plex Sans Bold"/>
              </a:rPr>
              <a:t>Apache Kafka</a:t>
            </a:r>
          </a:p>
        </p:txBody>
      </p:sp>
      <p:sp>
        <p:nvSpPr>
          <p:cNvPr name="TextBox 18" id="18"/>
          <p:cNvSpPr txBox="true"/>
          <p:nvPr/>
        </p:nvSpPr>
        <p:spPr>
          <a:xfrm rot="0">
            <a:off x="5108408" y="7967949"/>
            <a:ext cx="2604095" cy="1073785"/>
          </a:xfrm>
          <a:prstGeom prst="rect">
            <a:avLst/>
          </a:prstGeom>
        </p:spPr>
        <p:txBody>
          <a:bodyPr anchor="t" rtlCol="false" tIns="0" lIns="0" bIns="0" rIns="0">
            <a:spAutoFit/>
          </a:bodyPr>
          <a:lstStyle/>
          <a:p>
            <a:pPr algn="ctr">
              <a:lnSpc>
                <a:spcPts val="4339"/>
              </a:lnSpc>
            </a:pPr>
            <a:r>
              <a:rPr lang="en-US" b="true" sz="3099">
                <a:solidFill>
                  <a:srgbClr val="01003B"/>
                </a:solidFill>
                <a:latin typeface="IBM Plex Sans Bold"/>
                <a:ea typeface="IBM Plex Sans Bold"/>
                <a:cs typeface="IBM Plex Sans Bold"/>
                <a:sym typeface="IBM Plex Sans Bold"/>
              </a:rPr>
              <a:t>Apache Spark</a:t>
            </a:r>
          </a:p>
          <a:p>
            <a:pPr algn="ctr">
              <a:lnSpc>
                <a:spcPts val="4339"/>
              </a:lnSpc>
            </a:pPr>
            <a:r>
              <a:rPr lang="en-US" b="true" sz="3099" u="none">
                <a:solidFill>
                  <a:srgbClr val="01003B"/>
                </a:solidFill>
                <a:latin typeface="IBM Plex Sans Bold"/>
                <a:ea typeface="IBM Plex Sans Bold"/>
                <a:cs typeface="IBM Plex Sans Bold"/>
                <a:sym typeface="IBM Plex Sans Bold"/>
              </a:rPr>
              <a:t>Apache Flink</a:t>
            </a:r>
          </a:p>
        </p:txBody>
      </p:sp>
      <p:sp>
        <p:nvSpPr>
          <p:cNvPr name="TextBox 19" id="19"/>
          <p:cNvSpPr txBox="true"/>
          <p:nvPr/>
        </p:nvSpPr>
        <p:spPr>
          <a:xfrm rot="0">
            <a:off x="11601965" y="7967944"/>
            <a:ext cx="2604095" cy="530860"/>
          </a:xfrm>
          <a:prstGeom prst="rect">
            <a:avLst/>
          </a:prstGeom>
        </p:spPr>
        <p:txBody>
          <a:bodyPr anchor="t" rtlCol="false" tIns="0" lIns="0" bIns="0" rIns="0">
            <a:spAutoFit/>
          </a:bodyPr>
          <a:lstStyle/>
          <a:p>
            <a:pPr algn="ctr">
              <a:lnSpc>
                <a:spcPts val="4339"/>
              </a:lnSpc>
            </a:pPr>
            <a:r>
              <a:rPr lang="en-US" b="true" sz="3099">
                <a:solidFill>
                  <a:srgbClr val="01003B"/>
                </a:solidFill>
                <a:latin typeface="IBM Plex Sans Bold"/>
                <a:ea typeface="IBM Plex Sans Bold"/>
                <a:cs typeface="IBM Plex Sans Bold"/>
                <a:sym typeface="IBM Plex Sans Bold"/>
              </a:rPr>
              <a:t>Grafana</a:t>
            </a:r>
          </a:p>
        </p:txBody>
      </p:sp>
      <p:sp>
        <p:nvSpPr>
          <p:cNvPr name="TextBox 20" id="20"/>
          <p:cNvSpPr txBox="true"/>
          <p:nvPr/>
        </p:nvSpPr>
        <p:spPr>
          <a:xfrm rot="0">
            <a:off x="8385004" y="7967949"/>
            <a:ext cx="2604095" cy="1073785"/>
          </a:xfrm>
          <a:prstGeom prst="rect">
            <a:avLst/>
          </a:prstGeom>
        </p:spPr>
        <p:txBody>
          <a:bodyPr anchor="t" rtlCol="false" tIns="0" lIns="0" bIns="0" rIns="0">
            <a:spAutoFit/>
          </a:bodyPr>
          <a:lstStyle/>
          <a:p>
            <a:pPr algn="ctr">
              <a:lnSpc>
                <a:spcPts val="4339"/>
              </a:lnSpc>
            </a:pPr>
            <a:r>
              <a:rPr lang="en-US" b="true" sz="3099">
                <a:solidFill>
                  <a:srgbClr val="01003B"/>
                </a:solidFill>
                <a:latin typeface="IBM Plex Sans Bold"/>
                <a:ea typeface="IBM Plex Sans Bold"/>
                <a:cs typeface="IBM Plex Sans Bold"/>
                <a:sym typeface="IBM Plex Sans Bold"/>
              </a:rPr>
              <a:t>Google’s BigQuery</a:t>
            </a:r>
          </a:p>
        </p:txBody>
      </p:sp>
      <p:sp>
        <p:nvSpPr>
          <p:cNvPr name="AutoShape 21" id="21"/>
          <p:cNvSpPr/>
          <p:nvPr/>
        </p:nvSpPr>
        <p:spPr>
          <a:xfrm>
            <a:off x="9652173" y="5816905"/>
            <a:ext cx="28424" cy="2217719"/>
          </a:xfrm>
          <a:prstGeom prst="line">
            <a:avLst/>
          </a:prstGeom>
          <a:ln cap="flat" w="76200">
            <a:solidFill>
              <a:srgbClr val="01003B"/>
            </a:solidFill>
            <a:prstDash val="solid"/>
            <a:headEnd type="none" len="sm" w="sm"/>
            <a:tailEnd type="none" len="sm" w="sm"/>
          </a:ln>
        </p:spPr>
      </p:sp>
      <p:sp>
        <p:nvSpPr>
          <p:cNvPr name="TextBox 22" id="22"/>
          <p:cNvSpPr txBox="true"/>
          <p:nvPr/>
        </p:nvSpPr>
        <p:spPr>
          <a:xfrm rot="0">
            <a:off x="2049744" y="2018568"/>
            <a:ext cx="15184268" cy="923925"/>
          </a:xfrm>
          <a:prstGeom prst="rect">
            <a:avLst/>
          </a:prstGeom>
        </p:spPr>
        <p:txBody>
          <a:bodyPr anchor="t" rtlCol="false" tIns="0" lIns="0" bIns="0" rIns="0">
            <a:spAutoFit/>
          </a:bodyPr>
          <a:lstStyle/>
          <a:p>
            <a:pPr algn="ctr">
              <a:lnSpc>
                <a:spcPts val="7200"/>
              </a:lnSpc>
            </a:pPr>
            <a:r>
              <a:rPr lang="en-US" b="true" sz="6000">
                <a:solidFill>
                  <a:srgbClr val="01003B"/>
                </a:solidFill>
                <a:latin typeface="Be Vietnam Ultra-Bold"/>
                <a:ea typeface="Be Vietnam Ultra-Bold"/>
                <a:cs typeface="Be Vietnam Ultra-Bold"/>
                <a:sym typeface="Be Vietnam Ultra-Bold"/>
              </a:rPr>
              <a:t>2. Functional Requirements</a:t>
            </a:r>
          </a:p>
        </p:txBody>
      </p:sp>
      <p:grpSp>
        <p:nvGrpSpPr>
          <p:cNvPr name="Group 23" id="23"/>
          <p:cNvGrpSpPr/>
          <p:nvPr/>
        </p:nvGrpSpPr>
        <p:grpSpPr>
          <a:xfrm rot="0">
            <a:off x="14668609" y="4054779"/>
            <a:ext cx="2928840" cy="1762126"/>
            <a:chOff x="0" y="0"/>
            <a:chExt cx="1176153" cy="707628"/>
          </a:xfrm>
        </p:grpSpPr>
        <p:sp>
          <p:nvSpPr>
            <p:cNvPr name="Freeform 24" id="24"/>
            <p:cNvSpPr/>
            <p:nvPr/>
          </p:nvSpPr>
          <p:spPr>
            <a:xfrm flipH="false" flipV="false" rot="0">
              <a:off x="0" y="0"/>
              <a:ext cx="1176153" cy="707628"/>
            </a:xfrm>
            <a:custGeom>
              <a:avLst/>
              <a:gdLst/>
              <a:ahLst/>
              <a:cxnLst/>
              <a:rect r="r" b="b" t="t" l="l"/>
              <a:pathLst>
                <a:path h="707628" w="1176153">
                  <a:moveTo>
                    <a:pt x="105734" y="0"/>
                  </a:moveTo>
                  <a:lnTo>
                    <a:pt x="1070419" y="0"/>
                  </a:lnTo>
                  <a:cubicBezTo>
                    <a:pt x="1098461" y="0"/>
                    <a:pt x="1125355" y="11140"/>
                    <a:pt x="1145184" y="30969"/>
                  </a:cubicBezTo>
                  <a:cubicBezTo>
                    <a:pt x="1165013" y="50798"/>
                    <a:pt x="1176153" y="77691"/>
                    <a:pt x="1176153" y="105734"/>
                  </a:cubicBezTo>
                  <a:lnTo>
                    <a:pt x="1176153" y="601894"/>
                  </a:lnTo>
                  <a:cubicBezTo>
                    <a:pt x="1176153" y="660289"/>
                    <a:pt x="1128814" y="707628"/>
                    <a:pt x="1070419" y="707628"/>
                  </a:cubicBezTo>
                  <a:lnTo>
                    <a:pt x="105734" y="707628"/>
                  </a:lnTo>
                  <a:cubicBezTo>
                    <a:pt x="47339" y="707628"/>
                    <a:pt x="0" y="660289"/>
                    <a:pt x="0" y="601894"/>
                  </a:cubicBezTo>
                  <a:lnTo>
                    <a:pt x="0" y="105734"/>
                  </a:lnTo>
                  <a:cubicBezTo>
                    <a:pt x="0" y="47339"/>
                    <a:pt x="47339" y="0"/>
                    <a:pt x="105734" y="0"/>
                  </a:cubicBezTo>
                  <a:close/>
                </a:path>
              </a:pathLst>
            </a:custGeom>
            <a:solidFill>
              <a:srgbClr val="FF007E"/>
            </a:solidFill>
          </p:spPr>
        </p:sp>
        <p:sp>
          <p:nvSpPr>
            <p:cNvPr name="TextBox 25" id="25"/>
            <p:cNvSpPr txBox="true"/>
            <p:nvPr/>
          </p:nvSpPr>
          <p:spPr>
            <a:xfrm>
              <a:off x="0" y="-66675"/>
              <a:ext cx="1176153" cy="774303"/>
            </a:xfrm>
            <a:prstGeom prst="rect">
              <a:avLst/>
            </a:prstGeom>
          </p:spPr>
          <p:txBody>
            <a:bodyPr anchor="ctr" rtlCol="false" tIns="50800" lIns="50800" bIns="50800" rIns="50800"/>
            <a:lstStyle/>
            <a:p>
              <a:pPr algn="ctr">
                <a:lnSpc>
                  <a:spcPts val="4200"/>
                </a:lnSpc>
              </a:pPr>
              <a:r>
                <a:rPr lang="en-US" b="true" sz="3000">
                  <a:solidFill>
                    <a:srgbClr val="F8F8F8"/>
                  </a:solidFill>
                  <a:latin typeface="Be Vietnam Ultra-Bold"/>
                  <a:ea typeface="Be Vietnam Ultra-Bold"/>
                  <a:cs typeface="Be Vietnam Ultra-Bold"/>
                  <a:sym typeface="Be Vietnam Ultra-Bold"/>
                </a:rPr>
                <a:t>Model Training &amp; Updating</a:t>
              </a:r>
            </a:p>
          </p:txBody>
        </p:sp>
      </p:grpSp>
      <p:sp>
        <p:nvSpPr>
          <p:cNvPr name="TextBox 26" id="26"/>
          <p:cNvSpPr txBox="true"/>
          <p:nvPr/>
        </p:nvSpPr>
        <p:spPr>
          <a:xfrm rot="0">
            <a:off x="14865860" y="7967949"/>
            <a:ext cx="2604095" cy="530860"/>
          </a:xfrm>
          <a:prstGeom prst="rect">
            <a:avLst/>
          </a:prstGeom>
        </p:spPr>
        <p:txBody>
          <a:bodyPr anchor="t" rtlCol="false" tIns="0" lIns="0" bIns="0" rIns="0">
            <a:spAutoFit/>
          </a:bodyPr>
          <a:lstStyle/>
          <a:p>
            <a:pPr algn="ctr">
              <a:lnSpc>
                <a:spcPts val="4339"/>
              </a:lnSpc>
            </a:pPr>
            <a:r>
              <a:rPr lang="en-US" b="true" sz="3099">
                <a:solidFill>
                  <a:srgbClr val="01003B"/>
                </a:solidFill>
                <a:latin typeface="IBM Plex Sans Bold"/>
                <a:ea typeface="IBM Plex Sans Bold"/>
                <a:cs typeface="IBM Plex Sans Bold"/>
                <a:sym typeface="IBM Plex Sans Bold"/>
              </a:rPr>
              <a:t>Apache Spark</a:t>
            </a:r>
          </a:p>
        </p:txBody>
      </p:sp>
      <p:sp>
        <p:nvSpPr>
          <p:cNvPr name="AutoShape 27" id="27"/>
          <p:cNvSpPr/>
          <p:nvPr/>
        </p:nvSpPr>
        <p:spPr>
          <a:xfrm>
            <a:off x="16133029" y="5816905"/>
            <a:ext cx="31574" cy="2217719"/>
          </a:xfrm>
          <a:prstGeom prst="line">
            <a:avLst/>
          </a:prstGeom>
          <a:ln cap="flat" w="76200">
            <a:solidFill>
              <a:srgbClr val="01003B"/>
            </a:solidFill>
            <a:prstDash val="solid"/>
            <a:headEnd type="none" len="sm" w="sm"/>
            <a:tailEnd type="none" len="sm" w="sm"/>
          </a:ln>
        </p:spPr>
      </p:sp>
      <p:grpSp>
        <p:nvGrpSpPr>
          <p:cNvPr name="Group 28" id="28"/>
          <p:cNvGrpSpPr/>
          <p:nvPr/>
        </p:nvGrpSpPr>
        <p:grpSpPr>
          <a:xfrm rot="0">
            <a:off x="-274599" y="8646124"/>
            <a:ext cx="19832954" cy="9438261"/>
            <a:chOff x="0" y="0"/>
            <a:chExt cx="26443938" cy="12584348"/>
          </a:xfrm>
        </p:grpSpPr>
        <p:sp>
          <p:nvSpPr>
            <p:cNvPr name="Freeform 29" id="29"/>
            <p:cNvSpPr/>
            <p:nvPr/>
          </p:nvSpPr>
          <p:spPr>
            <a:xfrm flipH="false" flipV="false" rot="0">
              <a:off x="0" y="397170"/>
              <a:ext cx="14604741" cy="11790009"/>
            </a:xfrm>
            <a:custGeom>
              <a:avLst/>
              <a:gdLst/>
              <a:ahLst/>
              <a:cxnLst/>
              <a:rect r="r" b="b" t="t" l="l"/>
              <a:pathLst>
                <a:path h="11790009" w="14604741">
                  <a:moveTo>
                    <a:pt x="0" y="0"/>
                  </a:moveTo>
                  <a:lnTo>
                    <a:pt x="14604741" y="0"/>
                  </a:lnTo>
                  <a:lnTo>
                    <a:pt x="14604741" y="11790009"/>
                  </a:lnTo>
                  <a:lnTo>
                    <a:pt x="0" y="117900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5299955" y="0"/>
              <a:ext cx="11143983" cy="12584348"/>
            </a:xfrm>
            <a:custGeom>
              <a:avLst/>
              <a:gdLst/>
              <a:ahLst/>
              <a:cxnLst/>
              <a:rect r="r" b="b" t="t" l="l"/>
              <a:pathLst>
                <a:path h="12584348" w="11143983">
                  <a:moveTo>
                    <a:pt x="0" y="0"/>
                  </a:moveTo>
                  <a:lnTo>
                    <a:pt x="11143983" y="0"/>
                  </a:lnTo>
                  <a:lnTo>
                    <a:pt x="11143983" y="12584348"/>
                  </a:lnTo>
                  <a:lnTo>
                    <a:pt x="0" y="12584348"/>
                  </a:lnTo>
                  <a:lnTo>
                    <a:pt x="0" y="0"/>
                  </a:lnTo>
                  <a:close/>
                </a:path>
              </a:pathLst>
            </a:custGeom>
            <a:blipFill>
              <a:blip r:embed="rId5">
                <a:extLst>
                  <a:ext uri="{96DAC541-7B7A-43D3-8B79-37D633B846F1}">
                    <asvg:svgBlip xmlns:asvg="http://schemas.microsoft.com/office/drawing/2016/SVG/main" r:embed="rId6"/>
                  </a:ext>
                </a:extLst>
              </a:blip>
              <a:stretch>
                <a:fillRect l="-39884" t="0" r="0" b="0"/>
              </a:stretch>
            </a:blipFill>
          </p:spPr>
        </p:sp>
      </p:grpSp>
      <p:grpSp>
        <p:nvGrpSpPr>
          <p:cNvPr name="Group 31" id="31"/>
          <p:cNvGrpSpPr/>
          <p:nvPr/>
        </p:nvGrpSpPr>
        <p:grpSpPr>
          <a:xfrm rot="0">
            <a:off x="857851" y="782839"/>
            <a:ext cx="16572299" cy="707231"/>
            <a:chOff x="0" y="0"/>
            <a:chExt cx="22096398" cy="942975"/>
          </a:xfrm>
        </p:grpSpPr>
        <p:grpSp>
          <p:nvGrpSpPr>
            <p:cNvPr name="Group 32" id="32"/>
            <p:cNvGrpSpPr>
              <a:grpSpLocks noChangeAspect="true"/>
            </p:cNvGrpSpPr>
            <p:nvPr/>
          </p:nvGrpSpPr>
          <p:grpSpPr>
            <a:xfrm rot="0">
              <a:off x="455598" y="28575"/>
              <a:ext cx="21640800" cy="12700"/>
              <a:chOff x="0" y="0"/>
              <a:chExt cx="16230600" cy="9525"/>
            </a:xfrm>
          </p:grpSpPr>
          <p:sp>
            <p:nvSpPr>
              <p:cNvPr name="Freeform 33" id="33"/>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34" id="34"/>
            <p:cNvGrpSpPr>
              <a:grpSpLocks noChangeAspect="true"/>
            </p:cNvGrpSpPr>
            <p:nvPr/>
          </p:nvGrpSpPr>
          <p:grpSpPr>
            <a:xfrm rot="0">
              <a:off x="455598" y="879475"/>
              <a:ext cx="21640800" cy="12700"/>
              <a:chOff x="0" y="0"/>
              <a:chExt cx="16230600" cy="9525"/>
            </a:xfrm>
          </p:grpSpPr>
          <p:sp>
            <p:nvSpPr>
              <p:cNvPr name="Freeform 35" id="35"/>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36" id="36"/>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37" id="37"/>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38" id="38"/>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39" id="39"/>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40" id="40"/>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41" id="41"/>
          <p:cNvSpPr txBox="true"/>
          <p:nvPr/>
        </p:nvSpPr>
        <p:spPr>
          <a:xfrm rot="0">
            <a:off x="17403162" y="9457316"/>
            <a:ext cx="171152"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3427347"/>
            <a:ext cx="7320267" cy="7320267"/>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5046" t="0" r="-25046" b="0"/>
              </a:stretch>
            </a:blipFill>
          </p:spPr>
        </p:sp>
      </p:grpSp>
      <p:grpSp>
        <p:nvGrpSpPr>
          <p:cNvPr name="Group 4" id="4"/>
          <p:cNvGrpSpPr/>
          <p:nvPr/>
        </p:nvGrpSpPr>
        <p:grpSpPr>
          <a:xfrm rot="0">
            <a:off x="8798356" y="2626048"/>
            <a:ext cx="8960803" cy="5935386"/>
            <a:chOff x="0" y="0"/>
            <a:chExt cx="11947738" cy="7913847"/>
          </a:xfrm>
        </p:grpSpPr>
        <p:sp>
          <p:nvSpPr>
            <p:cNvPr name="TextBox 5" id="5"/>
            <p:cNvSpPr txBox="true"/>
            <p:nvPr/>
          </p:nvSpPr>
          <p:spPr>
            <a:xfrm rot="0">
              <a:off x="142500" y="9525"/>
              <a:ext cx="11508342" cy="2606675"/>
            </a:xfrm>
            <a:prstGeom prst="rect">
              <a:avLst/>
            </a:prstGeom>
          </p:spPr>
          <p:txBody>
            <a:bodyPr anchor="t" rtlCol="false" tIns="0" lIns="0" bIns="0" rIns="0">
              <a:spAutoFit/>
            </a:bodyPr>
            <a:lstStyle/>
            <a:p>
              <a:pPr algn="l">
                <a:lnSpc>
                  <a:spcPts val="7799"/>
                </a:lnSpc>
              </a:pPr>
              <a:r>
                <a:rPr lang="en-US" sz="6499" b="true">
                  <a:solidFill>
                    <a:srgbClr val="0F094F"/>
                  </a:solidFill>
                  <a:latin typeface="Be Vietnam Ultra-Bold"/>
                  <a:ea typeface="Be Vietnam Ultra-Bold"/>
                  <a:cs typeface="Be Vietnam Ultra-Bold"/>
                  <a:sym typeface="Be Vietnam Ultra-Bold"/>
                </a:rPr>
                <a:t>3. Non-functional Requirements</a:t>
              </a:r>
            </a:p>
          </p:txBody>
        </p:sp>
        <p:sp>
          <p:nvSpPr>
            <p:cNvPr name="TextBox 6" id="6"/>
            <p:cNvSpPr txBox="true"/>
            <p:nvPr/>
          </p:nvSpPr>
          <p:spPr>
            <a:xfrm rot="0">
              <a:off x="0" y="3011647"/>
              <a:ext cx="11947738" cy="4902200"/>
            </a:xfrm>
            <a:prstGeom prst="rect">
              <a:avLst/>
            </a:prstGeom>
          </p:spPr>
          <p:txBody>
            <a:bodyPr anchor="t" rtlCol="false" tIns="0" lIns="0" bIns="0" rIns="0">
              <a:spAutoFit/>
            </a:bodyPr>
            <a:lstStyle/>
            <a:p>
              <a:pPr algn="l">
                <a:lnSpc>
                  <a:spcPts val="6000"/>
                </a:lnSpc>
              </a:pPr>
              <a:r>
                <a:rPr lang="en-US" sz="3000" b="true">
                  <a:solidFill>
                    <a:srgbClr val="29008E"/>
                  </a:solidFill>
                  <a:latin typeface="IBM Plex Sans Bold"/>
                  <a:ea typeface="IBM Plex Sans Bold"/>
                  <a:cs typeface="IBM Plex Sans Bold"/>
                  <a:sym typeface="IBM Plex Sans Bold"/>
                </a:rPr>
                <a:t>Performance</a:t>
              </a:r>
              <a:r>
                <a:rPr lang="en-US" sz="3000">
                  <a:solidFill>
                    <a:srgbClr val="29008E"/>
                  </a:solidFill>
                  <a:latin typeface="IBM Plex Sans"/>
                  <a:ea typeface="IBM Plex Sans"/>
                  <a:cs typeface="IBM Plex Sans"/>
                  <a:sym typeface="IBM Plex Sans"/>
                </a:rPr>
                <a:t>:</a:t>
              </a:r>
            </a:p>
            <a:p>
              <a:pPr algn="l" marL="647700" indent="-323850" lvl="1">
                <a:lnSpc>
                  <a:spcPts val="6000"/>
                </a:lnSpc>
                <a:buFont typeface="Arial"/>
                <a:buChar char="•"/>
              </a:pPr>
              <a:r>
                <a:rPr lang="en-US" sz="3000">
                  <a:solidFill>
                    <a:srgbClr val="29008E"/>
                  </a:solidFill>
                  <a:latin typeface="IBM Plex Sans"/>
                  <a:ea typeface="IBM Plex Sans"/>
                  <a:cs typeface="IBM Plex Sans"/>
                  <a:sym typeface="IBM Plex Sans"/>
                </a:rPr>
                <a:t>Latency</a:t>
              </a:r>
              <a:r>
                <a:rPr lang="en-US" b="true" sz="3000">
                  <a:solidFill>
                    <a:srgbClr val="29008E"/>
                  </a:solidFill>
                  <a:latin typeface="IBM Plex Sans Bold"/>
                  <a:ea typeface="IBM Plex Sans Bold"/>
                  <a:cs typeface="IBM Plex Sans Bold"/>
                  <a:sym typeface="IBM Plex Sans Bold"/>
                </a:rPr>
                <a:t> ~ 10s</a:t>
              </a:r>
            </a:p>
            <a:p>
              <a:pPr algn="l" marL="647700" indent="-323850" lvl="1">
                <a:lnSpc>
                  <a:spcPts val="6000"/>
                </a:lnSpc>
                <a:buFont typeface="Arial"/>
                <a:buChar char="•"/>
              </a:pPr>
              <a:r>
                <a:rPr lang="en-US" sz="3000">
                  <a:solidFill>
                    <a:srgbClr val="29008E"/>
                  </a:solidFill>
                  <a:latin typeface="IBM Plex Sans"/>
                  <a:ea typeface="IBM Plex Sans"/>
                  <a:cs typeface="IBM Plex Sans"/>
                  <a:sym typeface="IBM Plex Sans"/>
                </a:rPr>
                <a:t>T</a:t>
              </a:r>
              <a:r>
                <a:rPr lang="en-US" sz="3000">
                  <a:solidFill>
                    <a:srgbClr val="29008E"/>
                  </a:solidFill>
                  <a:latin typeface="IBM Plex Sans"/>
                  <a:ea typeface="IBM Plex Sans"/>
                  <a:cs typeface="IBM Plex Sans"/>
                  <a:sym typeface="IBM Plex Sans"/>
                </a:rPr>
                <a:t>hroughput </a:t>
              </a:r>
              <a:r>
                <a:rPr lang="en-US" b="true" sz="3000">
                  <a:solidFill>
                    <a:srgbClr val="29008E"/>
                  </a:solidFill>
                  <a:latin typeface="IBM Plex Sans Bold"/>
                  <a:ea typeface="IBM Plex Sans Bold"/>
                  <a:cs typeface="IBM Plex Sans Bold"/>
                  <a:sym typeface="IBM Plex Sans Bold"/>
                </a:rPr>
                <a:t>~ 50 TPS</a:t>
              </a:r>
            </a:p>
            <a:p>
              <a:pPr algn="l">
                <a:lnSpc>
                  <a:spcPts val="6000"/>
                </a:lnSpc>
              </a:pPr>
              <a:r>
                <a:rPr lang="en-US" sz="3000" b="true">
                  <a:solidFill>
                    <a:srgbClr val="29008E"/>
                  </a:solidFill>
                  <a:latin typeface="IBM Plex Sans Bold"/>
                  <a:ea typeface="IBM Plex Sans Bold"/>
                  <a:cs typeface="IBM Plex Sans Bold"/>
                  <a:sym typeface="IBM Plex Sans Bold"/>
                </a:rPr>
                <a:t>Scalability:</a:t>
              </a:r>
            </a:p>
            <a:p>
              <a:pPr algn="l" marL="647700" indent="-323850" lvl="1">
                <a:lnSpc>
                  <a:spcPts val="6000"/>
                </a:lnSpc>
                <a:buFont typeface="Arial"/>
                <a:buChar char="•"/>
              </a:pPr>
              <a:r>
                <a:rPr lang="en-US" sz="3000">
                  <a:solidFill>
                    <a:srgbClr val="29008E"/>
                  </a:solidFill>
                  <a:latin typeface="IBM Plex Sans"/>
                  <a:ea typeface="IBM Plex Sans"/>
                  <a:cs typeface="IBM Plex Sans"/>
                  <a:sym typeface="IBM Plex Sans"/>
                </a:rPr>
                <a:t>Horizontal scaling</a:t>
              </a:r>
            </a:p>
          </p:txBody>
        </p:sp>
      </p:grpSp>
      <p:grpSp>
        <p:nvGrpSpPr>
          <p:cNvPr name="Group 7" id="7"/>
          <p:cNvGrpSpPr/>
          <p:nvPr/>
        </p:nvGrpSpPr>
        <p:grpSpPr>
          <a:xfrm rot="0">
            <a:off x="857851" y="782839"/>
            <a:ext cx="16572299" cy="707231"/>
            <a:chOff x="0" y="0"/>
            <a:chExt cx="22096398" cy="942975"/>
          </a:xfrm>
        </p:grpSpPr>
        <p:grpSp>
          <p:nvGrpSpPr>
            <p:cNvPr name="Group 8" id="8"/>
            <p:cNvGrpSpPr>
              <a:grpSpLocks noChangeAspect="true"/>
            </p:cNvGrpSpPr>
            <p:nvPr/>
          </p:nvGrpSpPr>
          <p:grpSpPr>
            <a:xfrm rot="0">
              <a:off x="455598" y="285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10" id="10"/>
            <p:cNvGrpSpPr>
              <a:grpSpLocks noChangeAspect="true"/>
            </p:cNvGrpSpPr>
            <p:nvPr/>
          </p:nvGrpSpPr>
          <p:grpSpPr>
            <a:xfrm rot="0">
              <a:off x="455598" y="879475"/>
              <a:ext cx="21640800" cy="12700"/>
              <a:chOff x="0" y="0"/>
              <a:chExt cx="16230600" cy="9525"/>
            </a:xfrm>
          </p:grpSpPr>
          <p:sp>
            <p:nvSpPr>
              <p:cNvPr name="Freeform 11" id="11"/>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2" id="12"/>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3" id="13"/>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4" id="14"/>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5" id="15"/>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6" id="16"/>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7" id="17"/>
          <p:cNvSpPr txBox="true"/>
          <p:nvPr/>
        </p:nvSpPr>
        <p:spPr>
          <a:xfrm rot="0">
            <a:off x="17390164" y="9457316"/>
            <a:ext cx="197148"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74599" y="8646124"/>
            <a:ext cx="19832954" cy="9438261"/>
            <a:chOff x="0" y="0"/>
            <a:chExt cx="26443938" cy="12584348"/>
          </a:xfrm>
        </p:grpSpPr>
        <p:sp>
          <p:nvSpPr>
            <p:cNvPr name="Freeform 3" id="3"/>
            <p:cNvSpPr/>
            <p:nvPr/>
          </p:nvSpPr>
          <p:spPr>
            <a:xfrm flipH="false" flipV="false" rot="0">
              <a:off x="0" y="397170"/>
              <a:ext cx="14604741" cy="11790009"/>
            </a:xfrm>
            <a:custGeom>
              <a:avLst/>
              <a:gdLst/>
              <a:ahLst/>
              <a:cxnLst/>
              <a:rect r="r" b="b" t="t" l="l"/>
              <a:pathLst>
                <a:path h="11790009" w="14604741">
                  <a:moveTo>
                    <a:pt x="0" y="0"/>
                  </a:moveTo>
                  <a:lnTo>
                    <a:pt x="14604741" y="0"/>
                  </a:lnTo>
                  <a:lnTo>
                    <a:pt x="14604741" y="11790009"/>
                  </a:lnTo>
                  <a:lnTo>
                    <a:pt x="0" y="11790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99955" y="0"/>
              <a:ext cx="11143983" cy="12584348"/>
            </a:xfrm>
            <a:custGeom>
              <a:avLst/>
              <a:gdLst/>
              <a:ahLst/>
              <a:cxnLst/>
              <a:rect r="r" b="b" t="t" l="l"/>
              <a:pathLst>
                <a:path h="12584348" w="11143983">
                  <a:moveTo>
                    <a:pt x="0" y="0"/>
                  </a:moveTo>
                  <a:lnTo>
                    <a:pt x="11143983" y="0"/>
                  </a:lnTo>
                  <a:lnTo>
                    <a:pt x="11143983" y="12584348"/>
                  </a:lnTo>
                  <a:lnTo>
                    <a:pt x="0" y="12584348"/>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grpSp>
        <p:nvGrpSpPr>
          <p:cNvPr name="Group 5" id="5"/>
          <p:cNvGrpSpPr/>
          <p:nvPr/>
        </p:nvGrpSpPr>
        <p:grpSpPr>
          <a:xfrm rot="0">
            <a:off x="857851" y="782839"/>
            <a:ext cx="16572299" cy="707231"/>
            <a:chOff x="0" y="0"/>
            <a:chExt cx="22096398" cy="942975"/>
          </a:xfrm>
        </p:grpSpPr>
        <p:grpSp>
          <p:nvGrpSpPr>
            <p:cNvPr name="Group 6" id="6"/>
            <p:cNvGrpSpPr>
              <a:grpSpLocks noChangeAspect="true"/>
            </p:cNvGrpSpPr>
            <p:nvPr/>
          </p:nvGrpSpPr>
          <p:grpSpPr>
            <a:xfrm rot="0">
              <a:off x="455598" y="285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455598" y="8794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0" id="10"/>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1" id="11"/>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2" id="12"/>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3" id="13"/>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4" id="14"/>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0" y="2404470"/>
            <a:ext cx="18225502" cy="7882530"/>
          </a:xfrm>
          <a:custGeom>
            <a:avLst/>
            <a:gdLst/>
            <a:ahLst/>
            <a:cxnLst/>
            <a:rect r="r" b="b" t="t" l="l"/>
            <a:pathLst>
              <a:path h="7882530" w="18225502">
                <a:moveTo>
                  <a:pt x="0" y="0"/>
                </a:moveTo>
                <a:lnTo>
                  <a:pt x="18225502" y="0"/>
                </a:lnTo>
                <a:lnTo>
                  <a:pt x="18225502" y="7882530"/>
                </a:lnTo>
                <a:lnTo>
                  <a:pt x="0" y="7882530"/>
                </a:lnTo>
                <a:lnTo>
                  <a:pt x="0" y="0"/>
                </a:lnTo>
                <a:close/>
              </a:path>
            </a:pathLst>
          </a:custGeom>
          <a:blipFill>
            <a:blip r:embed="rId8"/>
            <a:stretch>
              <a:fillRect l="0" t="0" r="0" b="0"/>
            </a:stretch>
          </a:blipFill>
        </p:spPr>
      </p:sp>
      <p:sp>
        <p:nvSpPr>
          <p:cNvPr name="TextBox 16" id="16"/>
          <p:cNvSpPr txBox="true"/>
          <p:nvPr/>
        </p:nvSpPr>
        <p:spPr>
          <a:xfrm rot="0">
            <a:off x="1816390" y="1480545"/>
            <a:ext cx="15184268" cy="923925"/>
          </a:xfrm>
          <a:prstGeom prst="rect">
            <a:avLst/>
          </a:prstGeom>
        </p:spPr>
        <p:txBody>
          <a:bodyPr anchor="t" rtlCol="false" tIns="0" lIns="0" bIns="0" rIns="0">
            <a:spAutoFit/>
          </a:bodyPr>
          <a:lstStyle/>
          <a:p>
            <a:pPr algn="ctr">
              <a:lnSpc>
                <a:spcPts val="7200"/>
              </a:lnSpc>
            </a:pPr>
            <a:r>
              <a:rPr lang="en-US" b="true" sz="6000">
                <a:solidFill>
                  <a:srgbClr val="01003B"/>
                </a:solidFill>
                <a:latin typeface="Be Vietnam Ultra-Bold"/>
                <a:ea typeface="Be Vietnam Ultra-Bold"/>
                <a:cs typeface="Be Vietnam Ultra-Bold"/>
                <a:sym typeface="Be Vietnam Ultra-Bold"/>
              </a:rPr>
              <a:t>3. System Architecture</a:t>
            </a:r>
          </a:p>
        </p:txBody>
      </p:sp>
      <p:sp>
        <p:nvSpPr>
          <p:cNvPr name="TextBox 17" id="17"/>
          <p:cNvSpPr txBox="true"/>
          <p:nvPr/>
        </p:nvSpPr>
        <p:spPr>
          <a:xfrm rot="0">
            <a:off x="17403460" y="9457316"/>
            <a:ext cx="170557"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74599" y="8646124"/>
            <a:ext cx="19832954" cy="9438261"/>
            <a:chOff x="0" y="0"/>
            <a:chExt cx="26443938" cy="12584348"/>
          </a:xfrm>
        </p:grpSpPr>
        <p:sp>
          <p:nvSpPr>
            <p:cNvPr name="Freeform 3" id="3"/>
            <p:cNvSpPr/>
            <p:nvPr/>
          </p:nvSpPr>
          <p:spPr>
            <a:xfrm flipH="false" flipV="false" rot="0">
              <a:off x="0" y="397170"/>
              <a:ext cx="14604741" cy="11790009"/>
            </a:xfrm>
            <a:custGeom>
              <a:avLst/>
              <a:gdLst/>
              <a:ahLst/>
              <a:cxnLst/>
              <a:rect r="r" b="b" t="t" l="l"/>
              <a:pathLst>
                <a:path h="11790009" w="14604741">
                  <a:moveTo>
                    <a:pt x="0" y="0"/>
                  </a:moveTo>
                  <a:lnTo>
                    <a:pt x="14604741" y="0"/>
                  </a:lnTo>
                  <a:lnTo>
                    <a:pt x="14604741" y="11790009"/>
                  </a:lnTo>
                  <a:lnTo>
                    <a:pt x="0" y="11790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99955" y="0"/>
              <a:ext cx="11143983" cy="12584348"/>
            </a:xfrm>
            <a:custGeom>
              <a:avLst/>
              <a:gdLst/>
              <a:ahLst/>
              <a:cxnLst/>
              <a:rect r="r" b="b" t="t" l="l"/>
              <a:pathLst>
                <a:path h="12584348" w="11143983">
                  <a:moveTo>
                    <a:pt x="0" y="0"/>
                  </a:moveTo>
                  <a:lnTo>
                    <a:pt x="11143983" y="0"/>
                  </a:lnTo>
                  <a:lnTo>
                    <a:pt x="11143983" y="12584348"/>
                  </a:lnTo>
                  <a:lnTo>
                    <a:pt x="0" y="12584348"/>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grpSp>
        <p:nvGrpSpPr>
          <p:cNvPr name="Group 5" id="5"/>
          <p:cNvGrpSpPr/>
          <p:nvPr/>
        </p:nvGrpSpPr>
        <p:grpSpPr>
          <a:xfrm rot="0">
            <a:off x="857851" y="782839"/>
            <a:ext cx="16572299" cy="707231"/>
            <a:chOff x="0" y="0"/>
            <a:chExt cx="22096398" cy="942975"/>
          </a:xfrm>
        </p:grpSpPr>
        <p:grpSp>
          <p:nvGrpSpPr>
            <p:cNvPr name="Group 6" id="6"/>
            <p:cNvGrpSpPr>
              <a:grpSpLocks noChangeAspect="true"/>
            </p:cNvGrpSpPr>
            <p:nvPr/>
          </p:nvGrpSpPr>
          <p:grpSpPr>
            <a:xfrm rot="0">
              <a:off x="455598" y="285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455598" y="8794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0" id="10"/>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1" id="11"/>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2" id="12"/>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3" id="13"/>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4" id="14"/>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393738" y="2610802"/>
            <a:ext cx="8014787" cy="7267075"/>
          </a:xfrm>
          <a:custGeom>
            <a:avLst/>
            <a:gdLst/>
            <a:ahLst/>
            <a:cxnLst/>
            <a:rect r="r" b="b" t="t" l="l"/>
            <a:pathLst>
              <a:path h="7267075" w="8014787">
                <a:moveTo>
                  <a:pt x="0" y="0"/>
                </a:moveTo>
                <a:lnTo>
                  <a:pt x="8014786" y="0"/>
                </a:lnTo>
                <a:lnTo>
                  <a:pt x="8014786" y="7267075"/>
                </a:lnTo>
                <a:lnTo>
                  <a:pt x="0" y="7267075"/>
                </a:lnTo>
                <a:lnTo>
                  <a:pt x="0" y="0"/>
                </a:lnTo>
                <a:close/>
              </a:path>
            </a:pathLst>
          </a:custGeom>
          <a:blipFill>
            <a:blip r:embed="rId8"/>
            <a:stretch>
              <a:fillRect l="0" t="0" r="-121824" b="0"/>
            </a:stretch>
          </a:blipFill>
        </p:spPr>
      </p:sp>
      <p:sp>
        <p:nvSpPr>
          <p:cNvPr name="Freeform 16" id="16"/>
          <p:cNvSpPr/>
          <p:nvPr/>
        </p:nvSpPr>
        <p:spPr>
          <a:xfrm flipH="false" flipV="false" rot="0">
            <a:off x="12968312" y="5604725"/>
            <a:ext cx="2429599" cy="2429599"/>
          </a:xfrm>
          <a:custGeom>
            <a:avLst/>
            <a:gdLst/>
            <a:ahLst/>
            <a:cxnLst/>
            <a:rect r="r" b="b" t="t" l="l"/>
            <a:pathLst>
              <a:path h="2429599" w="2429599">
                <a:moveTo>
                  <a:pt x="0" y="0"/>
                </a:moveTo>
                <a:lnTo>
                  <a:pt x="2429600" y="0"/>
                </a:lnTo>
                <a:lnTo>
                  <a:pt x="2429600" y="2429600"/>
                </a:lnTo>
                <a:lnTo>
                  <a:pt x="0" y="2429600"/>
                </a:lnTo>
                <a:lnTo>
                  <a:pt x="0" y="0"/>
                </a:lnTo>
                <a:close/>
              </a:path>
            </a:pathLst>
          </a:custGeom>
          <a:blipFill>
            <a:blip r:embed="rId9"/>
            <a:stretch>
              <a:fillRect l="0" t="0" r="0" b="0"/>
            </a:stretch>
          </a:blipFill>
        </p:spPr>
      </p:sp>
      <p:sp>
        <p:nvSpPr>
          <p:cNvPr name="Freeform 17" id="17"/>
          <p:cNvSpPr/>
          <p:nvPr/>
        </p:nvSpPr>
        <p:spPr>
          <a:xfrm flipH="false" flipV="false" rot="0">
            <a:off x="8619972" y="2610802"/>
            <a:ext cx="7955351" cy="2784373"/>
          </a:xfrm>
          <a:custGeom>
            <a:avLst/>
            <a:gdLst/>
            <a:ahLst/>
            <a:cxnLst/>
            <a:rect r="r" b="b" t="t" l="l"/>
            <a:pathLst>
              <a:path h="2784373" w="7955351">
                <a:moveTo>
                  <a:pt x="0" y="0"/>
                </a:moveTo>
                <a:lnTo>
                  <a:pt x="7955351" y="0"/>
                </a:lnTo>
                <a:lnTo>
                  <a:pt x="7955351" y="2784373"/>
                </a:lnTo>
                <a:lnTo>
                  <a:pt x="0" y="2784373"/>
                </a:lnTo>
                <a:lnTo>
                  <a:pt x="0" y="0"/>
                </a:lnTo>
                <a:close/>
              </a:path>
            </a:pathLst>
          </a:custGeom>
          <a:blipFill>
            <a:blip r:embed="rId10"/>
            <a:stretch>
              <a:fillRect l="0" t="0" r="0" b="0"/>
            </a:stretch>
          </a:blipFill>
        </p:spPr>
      </p:sp>
      <p:sp>
        <p:nvSpPr>
          <p:cNvPr name="Freeform 18" id="18"/>
          <p:cNvSpPr/>
          <p:nvPr/>
        </p:nvSpPr>
        <p:spPr>
          <a:xfrm flipH="false" flipV="false" rot="0">
            <a:off x="9934284" y="5685236"/>
            <a:ext cx="2078064" cy="1849477"/>
          </a:xfrm>
          <a:custGeom>
            <a:avLst/>
            <a:gdLst/>
            <a:ahLst/>
            <a:cxnLst/>
            <a:rect r="r" b="b" t="t" l="l"/>
            <a:pathLst>
              <a:path h="1849477" w="2078064">
                <a:moveTo>
                  <a:pt x="0" y="0"/>
                </a:moveTo>
                <a:lnTo>
                  <a:pt x="2078064" y="0"/>
                </a:lnTo>
                <a:lnTo>
                  <a:pt x="2078064" y="1849477"/>
                </a:lnTo>
                <a:lnTo>
                  <a:pt x="0" y="1849477"/>
                </a:lnTo>
                <a:lnTo>
                  <a:pt x="0" y="0"/>
                </a:lnTo>
                <a:close/>
              </a:path>
            </a:pathLst>
          </a:custGeom>
          <a:blipFill>
            <a:blip r:embed="rId11"/>
            <a:stretch>
              <a:fillRect l="0" t="0" r="0" b="0"/>
            </a:stretch>
          </a:blipFill>
        </p:spPr>
      </p:sp>
      <p:sp>
        <p:nvSpPr>
          <p:cNvPr name="TextBox 19" id="19"/>
          <p:cNvSpPr txBox="true"/>
          <p:nvPr/>
        </p:nvSpPr>
        <p:spPr>
          <a:xfrm rot="0">
            <a:off x="1816390" y="1480545"/>
            <a:ext cx="15184268" cy="923925"/>
          </a:xfrm>
          <a:prstGeom prst="rect">
            <a:avLst/>
          </a:prstGeom>
        </p:spPr>
        <p:txBody>
          <a:bodyPr anchor="t" rtlCol="false" tIns="0" lIns="0" bIns="0" rIns="0">
            <a:spAutoFit/>
          </a:bodyPr>
          <a:lstStyle/>
          <a:p>
            <a:pPr algn="ctr">
              <a:lnSpc>
                <a:spcPts val="7200"/>
              </a:lnSpc>
            </a:pPr>
            <a:r>
              <a:rPr lang="en-US" b="true" sz="6000">
                <a:solidFill>
                  <a:srgbClr val="01003B"/>
                </a:solidFill>
                <a:latin typeface="Be Vietnam Ultra-Bold"/>
                <a:ea typeface="Be Vietnam Ultra-Bold"/>
                <a:cs typeface="Be Vietnam Ultra-Bold"/>
                <a:sym typeface="Be Vietnam Ultra-Bold"/>
              </a:rPr>
              <a:t>3. System Architecture</a:t>
            </a:r>
          </a:p>
        </p:txBody>
      </p:sp>
      <p:sp>
        <p:nvSpPr>
          <p:cNvPr name="TextBox 20" id="20"/>
          <p:cNvSpPr txBox="true"/>
          <p:nvPr/>
        </p:nvSpPr>
        <p:spPr>
          <a:xfrm rot="0">
            <a:off x="17399491" y="9457316"/>
            <a:ext cx="17849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74599" y="8646124"/>
            <a:ext cx="19832954" cy="9438261"/>
            <a:chOff x="0" y="0"/>
            <a:chExt cx="26443938" cy="12584348"/>
          </a:xfrm>
        </p:grpSpPr>
        <p:sp>
          <p:nvSpPr>
            <p:cNvPr name="Freeform 3" id="3"/>
            <p:cNvSpPr/>
            <p:nvPr/>
          </p:nvSpPr>
          <p:spPr>
            <a:xfrm flipH="false" flipV="false" rot="0">
              <a:off x="0" y="397170"/>
              <a:ext cx="14604741" cy="11790009"/>
            </a:xfrm>
            <a:custGeom>
              <a:avLst/>
              <a:gdLst/>
              <a:ahLst/>
              <a:cxnLst/>
              <a:rect r="r" b="b" t="t" l="l"/>
              <a:pathLst>
                <a:path h="11790009" w="14604741">
                  <a:moveTo>
                    <a:pt x="0" y="0"/>
                  </a:moveTo>
                  <a:lnTo>
                    <a:pt x="14604741" y="0"/>
                  </a:lnTo>
                  <a:lnTo>
                    <a:pt x="14604741" y="11790009"/>
                  </a:lnTo>
                  <a:lnTo>
                    <a:pt x="0" y="117900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99955" y="0"/>
              <a:ext cx="11143983" cy="12584348"/>
            </a:xfrm>
            <a:custGeom>
              <a:avLst/>
              <a:gdLst/>
              <a:ahLst/>
              <a:cxnLst/>
              <a:rect r="r" b="b" t="t" l="l"/>
              <a:pathLst>
                <a:path h="12584348" w="11143983">
                  <a:moveTo>
                    <a:pt x="0" y="0"/>
                  </a:moveTo>
                  <a:lnTo>
                    <a:pt x="11143983" y="0"/>
                  </a:lnTo>
                  <a:lnTo>
                    <a:pt x="11143983" y="12584348"/>
                  </a:lnTo>
                  <a:lnTo>
                    <a:pt x="0" y="12584348"/>
                  </a:lnTo>
                  <a:lnTo>
                    <a:pt x="0" y="0"/>
                  </a:lnTo>
                  <a:close/>
                </a:path>
              </a:pathLst>
            </a:custGeom>
            <a:blipFill>
              <a:blip r:embed="rId5">
                <a:extLst>
                  <a:ext uri="{96DAC541-7B7A-43D3-8B79-37D633B846F1}">
                    <asvg:svgBlip xmlns:asvg="http://schemas.microsoft.com/office/drawing/2016/SVG/main" r:embed="rId6"/>
                  </a:ext>
                </a:extLst>
              </a:blip>
              <a:stretch>
                <a:fillRect l="-39884" t="0" r="0" b="0"/>
              </a:stretch>
            </a:blipFill>
          </p:spPr>
        </p:sp>
      </p:grpSp>
      <p:grpSp>
        <p:nvGrpSpPr>
          <p:cNvPr name="Group 5" id="5"/>
          <p:cNvGrpSpPr/>
          <p:nvPr/>
        </p:nvGrpSpPr>
        <p:grpSpPr>
          <a:xfrm rot="0">
            <a:off x="857851" y="782839"/>
            <a:ext cx="16572299" cy="707231"/>
            <a:chOff x="0" y="0"/>
            <a:chExt cx="22096398" cy="942975"/>
          </a:xfrm>
        </p:grpSpPr>
        <p:grpSp>
          <p:nvGrpSpPr>
            <p:cNvPr name="Group 6" id="6"/>
            <p:cNvGrpSpPr>
              <a:grpSpLocks noChangeAspect="true"/>
            </p:cNvGrpSpPr>
            <p:nvPr/>
          </p:nvGrpSpPr>
          <p:grpSpPr>
            <a:xfrm rot="0">
              <a:off x="455598" y="28575"/>
              <a:ext cx="21640800" cy="12700"/>
              <a:chOff x="0" y="0"/>
              <a:chExt cx="16230600" cy="9525"/>
            </a:xfrm>
          </p:grpSpPr>
          <p:sp>
            <p:nvSpPr>
              <p:cNvPr name="Freeform 7" id="7"/>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8" id="8"/>
            <p:cNvGrpSpPr>
              <a:grpSpLocks noChangeAspect="true"/>
            </p:cNvGrpSpPr>
            <p:nvPr/>
          </p:nvGrpSpPr>
          <p:grpSpPr>
            <a:xfrm rot="0">
              <a:off x="455598" y="879475"/>
              <a:ext cx="21640800" cy="12700"/>
              <a:chOff x="0" y="0"/>
              <a:chExt cx="16230600" cy="9525"/>
            </a:xfrm>
          </p:grpSpPr>
          <p:sp>
            <p:nvSpPr>
              <p:cNvPr name="Freeform 9" id="9"/>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0" id="10"/>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1" id="11"/>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2" id="12"/>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3" id="13"/>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4" id="14"/>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5" id="15"/>
          <p:cNvSpPr/>
          <p:nvPr/>
        </p:nvSpPr>
        <p:spPr>
          <a:xfrm flipH="false" flipV="false" rot="0">
            <a:off x="10361273" y="3190492"/>
            <a:ext cx="5712586" cy="2387391"/>
          </a:xfrm>
          <a:custGeom>
            <a:avLst/>
            <a:gdLst/>
            <a:ahLst/>
            <a:cxnLst/>
            <a:rect r="r" b="b" t="t" l="l"/>
            <a:pathLst>
              <a:path h="2387391" w="5712586">
                <a:moveTo>
                  <a:pt x="0" y="0"/>
                </a:moveTo>
                <a:lnTo>
                  <a:pt x="5712586" y="0"/>
                </a:lnTo>
                <a:lnTo>
                  <a:pt x="5712586" y="2387391"/>
                </a:lnTo>
                <a:lnTo>
                  <a:pt x="0" y="2387391"/>
                </a:lnTo>
                <a:lnTo>
                  <a:pt x="0" y="0"/>
                </a:lnTo>
                <a:close/>
              </a:path>
            </a:pathLst>
          </a:custGeom>
          <a:blipFill>
            <a:blip r:embed="rId9"/>
            <a:stretch>
              <a:fillRect l="-45247" t="0" r="-53761" b="0"/>
            </a:stretch>
          </a:blipFill>
        </p:spPr>
      </p:sp>
      <p:sp>
        <p:nvSpPr>
          <p:cNvPr name="Freeform 16" id="16"/>
          <p:cNvSpPr/>
          <p:nvPr/>
        </p:nvSpPr>
        <p:spPr>
          <a:xfrm flipH="false" flipV="false" rot="0">
            <a:off x="2572027" y="3190492"/>
            <a:ext cx="5582920" cy="2387391"/>
          </a:xfrm>
          <a:custGeom>
            <a:avLst/>
            <a:gdLst/>
            <a:ahLst/>
            <a:cxnLst/>
            <a:rect r="r" b="b" t="t" l="l"/>
            <a:pathLst>
              <a:path h="2387391" w="5582920">
                <a:moveTo>
                  <a:pt x="0" y="0"/>
                </a:moveTo>
                <a:lnTo>
                  <a:pt x="5582920" y="0"/>
                </a:lnTo>
                <a:lnTo>
                  <a:pt x="5582920" y="2387391"/>
                </a:lnTo>
                <a:lnTo>
                  <a:pt x="0" y="2387391"/>
                </a:lnTo>
                <a:lnTo>
                  <a:pt x="0" y="0"/>
                </a:lnTo>
                <a:close/>
              </a:path>
            </a:pathLst>
          </a:custGeom>
          <a:blipFill>
            <a:blip r:embed="rId10"/>
            <a:stretch>
              <a:fillRect l="0" t="0" r="-102425" b="0"/>
            </a:stretch>
          </a:blipFill>
        </p:spPr>
      </p:sp>
      <p:sp>
        <p:nvSpPr>
          <p:cNvPr name="TextBox 17" id="17"/>
          <p:cNvSpPr txBox="true"/>
          <p:nvPr/>
        </p:nvSpPr>
        <p:spPr>
          <a:xfrm rot="0">
            <a:off x="1816390" y="1480545"/>
            <a:ext cx="15184268" cy="923925"/>
          </a:xfrm>
          <a:prstGeom prst="rect">
            <a:avLst/>
          </a:prstGeom>
        </p:spPr>
        <p:txBody>
          <a:bodyPr anchor="t" rtlCol="false" tIns="0" lIns="0" bIns="0" rIns="0">
            <a:spAutoFit/>
          </a:bodyPr>
          <a:lstStyle/>
          <a:p>
            <a:pPr algn="ctr">
              <a:lnSpc>
                <a:spcPts val="7200"/>
              </a:lnSpc>
            </a:pPr>
            <a:r>
              <a:rPr lang="en-US" b="true" sz="6000">
                <a:solidFill>
                  <a:srgbClr val="01003B"/>
                </a:solidFill>
                <a:latin typeface="Be Vietnam Ultra-Bold"/>
                <a:ea typeface="Be Vietnam Ultra-Bold"/>
                <a:cs typeface="Be Vietnam Ultra-Bold"/>
                <a:sym typeface="Be Vietnam Ultra-Bold"/>
              </a:rPr>
              <a:t>4. Datasets</a:t>
            </a:r>
          </a:p>
        </p:txBody>
      </p:sp>
      <p:sp>
        <p:nvSpPr>
          <p:cNvPr name="TextBox 18" id="18"/>
          <p:cNvSpPr txBox="true"/>
          <p:nvPr/>
        </p:nvSpPr>
        <p:spPr>
          <a:xfrm rot="0">
            <a:off x="2836385" y="5994184"/>
            <a:ext cx="5054203" cy="596907"/>
          </a:xfrm>
          <a:prstGeom prst="rect">
            <a:avLst/>
          </a:prstGeom>
        </p:spPr>
        <p:txBody>
          <a:bodyPr anchor="t" rtlCol="false" tIns="0" lIns="0" bIns="0" rIns="0">
            <a:spAutoFit/>
          </a:bodyPr>
          <a:lstStyle/>
          <a:p>
            <a:pPr algn="l">
              <a:lnSpc>
                <a:spcPts val="4899"/>
              </a:lnSpc>
              <a:spcBef>
                <a:spcPct val="0"/>
              </a:spcBef>
            </a:pPr>
            <a:r>
              <a:rPr lang="en-US" b="true" sz="3499">
                <a:solidFill>
                  <a:srgbClr val="000000"/>
                </a:solidFill>
                <a:latin typeface="Cabin Bold"/>
                <a:ea typeface="Cabin Bold"/>
                <a:cs typeface="Cabin Bold"/>
                <a:sym typeface="Cabin Bold"/>
              </a:rPr>
              <a:t>Sparkov Synthetic Dataset</a:t>
            </a:r>
          </a:p>
        </p:txBody>
      </p:sp>
      <p:sp>
        <p:nvSpPr>
          <p:cNvPr name="TextBox 19" id="19"/>
          <p:cNvSpPr txBox="true"/>
          <p:nvPr/>
        </p:nvSpPr>
        <p:spPr>
          <a:xfrm rot="0">
            <a:off x="10877698" y="5870600"/>
            <a:ext cx="5312371" cy="596907"/>
          </a:xfrm>
          <a:prstGeom prst="rect">
            <a:avLst/>
          </a:prstGeom>
        </p:spPr>
        <p:txBody>
          <a:bodyPr anchor="t" rtlCol="false" tIns="0" lIns="0" bIns="0" rIns="0">
            <a:spAutoFit/>
          </a:bodyPr>
          <a:lstStyle/>
          <a:p>
            <a:pPr algn="l">
              <a:lnSpc>
                <a:spcPts val="4899"/>
              </a:lnSpc>
              <a:spcBef>
                <a:spcPct val="0"/>
              </a:spcBef>
            </a:pPr>
            <a:r>
              <a:rPr lang="en-US" b="true" sz="3499">
                <a:solidFill>
                  <a:srgbClr val="000000"/>
                </a:solidFill>
                <a:latin typeface="Cabin Bold"/>
                <a:ea typeface="Cabin Bold"/>
                <a:cs typeface="Cabin Bold"/>
                <a:sym typeface="Cabin Bold"/>
              </a:rPr>
              <a:t>Credit Card Fraud Detection</a:t>
            </a:r>
          </a:p>
        </p:txBody>
      </p:sp>
      <p:sp>
        <p:nvSpPr>
          <p:cNvPr name="TextBox 20" id="20"/>
          <p:cNvSpPr txBox="true"/>
          <p:nvPr/>
        </p:nvSpPr>
        <p:spPr>
          <a:xfrm rot="0">
            <a:off x="1816390" y="6915327"/>
            <a:ext cx="7094193" cy="2238375"/>
          </a:xfrm>
          <a:prstGeom prst="rect">
            <a:avLst/>
          </a:prstGeom>
        </p:spPr>
        <p:txBody>
          <a:bodyPr anchor="t" rtlCol="false" tIns="0" lIns="0" bIns="0" rIns="0">
            <a:spAutoFit/>
          </a:bodyPr>
          <a:lstStyle/>
          <a:p>
            <a:pPr algn="l">
              <a:lnSpc>
                <a:spcPts val="3599"/>
              </a:lnSpc>
            </a:pPr>
            <a:r>
              <a:rPr lang="en-US" sz="2999" u="none">
                <a:solidFill>
                  <a:srgbClr val="29008E"/>
                </a:solidFill>
                <a:latin typeface="Be Vietnam"/>
                <a:ea typeface="Be Vietnam"/>
                <a:cs typeface="Be Vietnam"/>
                <a:sym typeface="Be Vietnam"/>
              </a:rPr>
              <a:t>Large-scale, artificially generated data for </a:t>
            </a:r>
            <a:r>
              <a:rPr lang="en-US" b="true" sz="2999" u="none">
                <a:solidFill>
                  <a:srgbClr val="29008E"/>
                </a:solidFill>
                <a:latin typeface="Be Vietnam Ultra-Bold"/>
                <a:ea typeface="Be Vietnam Ultra-Bold"/>
                <a:cs typeface="Be Vietnam Ultra-Bold"/>
                <a:sym typeface="Be Vietnam Ultra-Bold"/>
              </a:rPr>
              <a:t>Stress-test</a:t>
            </a:r>
            <a:r>
              <a:rPr lang="en-US" sz="2999" u="none">
                <a:solidFill>
                  <a:srgbClr val="29008E"/>
                </a:solidFill>
                <a:latin typeface="Be Vietnam"/>
                <a:ea typeface="Be Vietnam"/>
                <a:cs typeface="Be Vietnam"/>
                <a:sym typeface="Be Vietnam"/>
              </a:rPr>
              <a:t> the system with massive and diverse data</a:t>
            </a:r>
          </a:p>
          <a:p>
            <a:pPr algn="l">
              <a:lnSpc>
                <a:spcPts val="3599"/>
              </a:lnSpc>
            </a:pPr>
          </a:p>
          <a:p>
            <a:pPr algn="l">
              <a:lnSpc>
                <a:spcPts val="3599"/>
              </a:lnSpc>
            </a:pPr>
          </a:p>
        </p:txBody>
      </p:sp>
      <p:sp>
        <p:nvSpPr>
          <p:cNvPr name="TextBox 21" id="21"/>
          <p:cNvSpPr txBox="true"/>
          <p:nvPr/>
        </p:nvSpPr>
        <p:spPr>
          <a:xfrm rot="0">
            <a:off x="10361273" y="6829457"/>
            <a:ext cx="6591549" cy="1790700"/>
          </a:xfrm>
          <a:prstGeom prst="rect">
            <a:avLst/>
          </a:prstGeom>
        </p:spPr>
        <p:txBody>
          <a:bodyPr anchor="t" rtlCol="false" tIns="0" lIns="0" bIns="0" rIns="0">
            <a:spAutoFit/>
          </a:bodyPr>
          <a:lstStyle/>
          <a:p>
            <a:pPr algn="l">
              <a:lnSpc>
                <a:spcPts val="3599"/>
              </a:lnSpc>
            </a:pPr>
            <a:r>
              <a:rPr lang="en-US" sz="2999">
                <a:solidFill>
                  <a:srgbClr val="29008E"/>
                </a:solidFill>
                <a:latin typeface="Be Vietnam"/>
                <a:ea typeface="Be Vietnam"/>
                <a:cs typeface="Be Vietnam"/>
                <a:sym typeface="Be Vietnam"/>
              </a:rPr>
              <a:t>Real-world</a:t>
            </a:r>
            <a:r>
              <a:rPr lang="en-US" sz="2999" u="none">
                <a:solidFill>
                  <a:srgbClr val="29008E"/>
                </a:solidFill>
                <a:latin typeface="Be Vietnam"/>
                <a:ea typeface="Be Vietnam"/>
                <a:cs typeface="Be Vietnam"/>
                <a:sym typeface="Be Vietnam"/>
              </a:rPr>
              <a:t> credit card transactions to </a:t>
            </a:r>
            <a:r>
              <a:rPr lang="en-US" b="true" sz="2999" u="none">
                <a:solidFill>
                  <a:srgbClr val="29008E"/>
                </a:solidFill>
                <a:latin typeface="Be Vietnam Ultra-Bold"/>
                <a:ea typeface="Be Vietnam Ultra-Bold"/>
                <a:cs typeface="Be Vietnam Ultra-Bold"/>
                <a:sym typeface="Be Vietnam Ultra-Bold"/>
              </a:rPr>
              <a:t>Evaluate model accuracy</a:t>
            </a:r>
            <a:r>
              <a:rPr lang="en-US" sz="2999" u="none">
                <a:solidFill>
                  <a:srgbClr val="29008E"/>
                </a:solidFill>
                <a:latin typeface="Be Vietnam"/>
                <a:ea typeface="Be Vietnam"/>
                <a:cs typeface="Be Vietnam"/>
                <a:sym typeface="Be Vietnam"/>
              </a:rPr>
              <a:t> on realistic fraud behavior</a:t>
            </a:r>
          </a:p>
          <a:p>
            <a:pPr algn="l">
              <a:lnSpc>
                <a:spcPts val="3599"/>
              </a:lnSpc>
            </a:pPr>
          </a:p>
        </p:txBody>
      </p:sp>
      <p:sp>
        <p:nvSpPr>
          <p:cNvPr name="TextBox 22" id="22"/>
          <p:cNvSpPr txBox="true"/>
          <p:nvPr/>
        </p:nvSpPr>
        <p:spPr>
          <a:xfrm rot="0">
            <a:off x="17399491" y="9457316"/>
            <a:ext cx="17849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768223" y="5117486"/>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842175"/>
            <a:ext cx="10990859" cy="1057275"/>
          </a:xfrm>
          <a:prstGeom prst="rect">
            <a:avLst/>
          </a:prstGeom>
        </p:spPr>
        <p:txBody>
          <a:bodyPr anchor="t" rtlCol="false" tIns="0" lIns="0" bIns="0" rIns="0">
            <a:spAutoFit/>
          </a:bodyPr>
          <a:lstStyle/>
          <a:p>
            <a:pPr algn="l">
              <a:lnSpc>
                <a:spcPts val="8399"/>
              </a:lnSpc>
            </a:pPr>
            <a:r>
              <a:rPr lang="en-US" sz="6999" b="true">
                <a:solidFill>
                  <a:srgbClr val="0F094F"/>
                </a:solidFill>
                <a:latin typeface="Be Vietnam Ultra-Bold"/>
                <a:ea typeface="Be Vietnam Ultra-Bold"/>
                <a:cs typeface="Be Vietnam Ultra-Bold"/>
                <a:sym typeface="Be Vietnam Ultra-Bold"/>
              </a:rPr>
              <a:t>4. Datasets </a:t>
            </a:r>
          </a:p>
        </p:txBody>
      </p:sp>
      <p:sp>
        <p:nvSpPr>
          <p:cNvPr name="TextBox 4" id="4"/>
          <p:cNvSpPr txBox="true"/>
          <p:nvPr/>
        </p:nvSpPr>
        <p:spPr>
          <a:xfrm rot="0">
            <a:off x="1028700" y="3348543"/>
            <a:ext cx="10990859" cy="600075"/>
          </a:xfrm>
          <a:prstGeom prst="rect">
            <a:avLst/>
          </a:prstGeom>
        </p:spPr>
        <p:txBody>
          <a:bodyPr anchor="t" rtlCol="false" tIns="0" lIns="0" bIns="0" rIns="0">
            <a:spAutoFit/>
          </a:bodyPr>
          <a:lstStyle/>
          <a:p>
            <a:pPr algn="l">
              <a:lnSpc>
                <a:spcPts val="4799"/>
              </a:lnSpc>
            </a:pPr>
            <a:r>
              <a:rPr lang="en-US" sz="3999" b="true">
                <a:solidFill>
                  <a:srgbClr val="2667FF"/>
                </a:solidFill>
                <a:latin typeface="Be Vietnam Ultra-Bold"/>
                <a:ea typeface="Be Vietnam Ultra-Bold"/>
                <a:cs typeface="Be Vietnam Ultra-Bold"/>
                <a:sym typeface="Be Vietnam Ultra-Bold"/>
              </a:rPr>
              <a:t>Synthetic data</a:t>
            </a:r>
          </a:p>
        </p:txBody>
      </p:sp>
      <p:sp>
        <p:nvSpPr>
          <p:cNvPr name="TextBox 5" id="5"/>
          <p:cNvSpPr txBox="true"/>
          <p:nvPr/>
        </p:nvSpPr>
        <p:spPr>
          <a:xfrm rot="0">
            <a:off x="1028700" y="4339143"/>
            <a:ext cx="11312723" cy="5219707"/>
          </a:xfrm>
          <a:prstGeom prst="rect">
            <a:avLst/>
          </a:prstGeom>
        </p:spPr>
        <p:txBody>
          <a:bodyPr anchor="t" rtlCol="false" tIns="0" lIns="0" bIns="0" rIns="0">
            <a:spAutoFit/>
          </a:bodyPr>
          <a:lstStyle/>
          <a:p>
            <a:pPr algn="l">
              <a:lnSpc>
                <a:spcPts val="4199"/>
              </a:lnSpc>
              <a:spcBef>
                <a:spcPct val="0"/>
              </a:spcBef>
            </a:pPr>
            <a:r>
              <a:rPr lang="en-US" b="true" sz="2999">
                <a:solidFill>
                  <a:srgbClr val="29008E"/>
                </a:solidFill>
                <a:latin typeface="Cabin Bold"/>
                <a:ea typeface="Cabin Bold"/>
                <a:cs typeface="Cabin Bold"/>
                <a:sym typeface="Cabin Bold"/>
              </a:rPr>
              <a:t>Source</a:t>
            </a:r>
            <a:r>
              <a:rPr lang="en-US" sz="2999">
                <a:solidFill>
                  <a:srgbClr val="29008E"/>
                </a:solidFill>
                <a:latin typeface="Cabin"/>
                <a:ea typeface="Cabin"/>
                <a:cs typeface="Cabin"/>
                <a:sym typeface="Cabin"/>
              </a:rPr>
              <a:t>: Fraud Detection Dataset by Kartik2112 (Kaggle).</a:t>
            </a:r>
          </a:p>
          <a:p>
            <a:pPr algn="l">
              <a:lnSpc>
                <a:spcPts val="4199"/>
              </a:lnSpc>
              <a:spcBef>
                <a:spcPct val="0"/>
              </a:spcBef>
            </a:pPr>
            <a:r>
              <a:rPr lang="en-US" b="true" sz="2999">
                <a:solidFill>
                  <a:srgbClr val="29008E"/>
                </a:solidFill>
                <a:latin typeface="Cabin Bold"/>
                <a:ea typeface="Cabin Bold"/>
                <a:cs typeface="Cabin Bold"/>
                <a:sym typeface="Cabin Bold"/>
              </a:rPr>
              <a:t>Key characteristics</a:t>
            </a:r>
            <a:r>
              <a:rPr lang="en-US" sz="2999">
                <a:solidFill>
                  <a:srgbClr val="29008E"/>
                </a:solidFill>
                <a:latin typeface="Cabin"/>
                <a:ea typeface="Cabin"/>
                <a:cs typeface="Cabin"/>
                <a:sym typeface="Cabin"/>
              </a:rPr>
              <a:t>:</a:t>
            </a:r>
          </a:p>
          <a:p>
            <a:pPr algn="l" marL="647643" indent="-323822" lvl="1">
              <a:lnSpc>
                <a:spcPts val="4199"/>
              </a:lnSpc>
              <a:buFont typeface="Arial"/>
              <a:buChar char="•"/>
            </a:pPr>
            <a:r>
              <a:rPr lang="en-US" sz="2999">
                <a:solidFill>
                  <a:srgbClr val="29008E"/>
                </a:solidFill>
                <a:latin typeface="Cabin"/>
                <a:ea typeface="Cabin"/>
                <a:cs typeface="Cabin"/>
                <a:sym typeface="Cabin"/>
              </a:rPr>
              <a:t>Over 6 million simulated transactions (2019–2020).</a:t>
            </a:r>
          </a:p>
          <a:p>
            <a:pPr algn="l" marL="647643" indent="-323822" lvl="1">
              <a:lnSpc>
                <a:spcPts val="4199"/>
              </a:lnSpc>
              <a:buFont typeface="Arial"/>
              <a:buChar char="•"/>
            </a:pPr>
            <a:r>
              <a:rPr lang="en-US" sz="2999">
                <a:solidFill>
                  <a:srgbClr val="29008E"/>
                </a:solidFill>
                <a:latin typeface="Cabin"/>
                <a:ea typeface="Cabin"/>
                <a:cs typeface="Cabin"/>
                <a:sym typeface="Cabin"/>
              </a:rPr>
              <a:t>Generated using faker and Sparkov tools.</a:t>
            </a:r>
          </a:p>
          <a:p>
            <a:pPr algn="l" marL="647643" indent="-323822" lvl="1">
              <a:lnSpc>
                <a:spcPts val="4199"/>
              </a:lnSpc>
              <a:buFont typeface="Arial"/>
              <a:buChar char="•"/>
            </a:pPr>
            <a:r>
              <a:rPr lang="en-US" sz="2999">
                <a:solidFill>
                  <a:srgbClr val="29008E"/>
                </a:solidFill>
                <a:latin typeface="Cabin"/>
                <a:ea typeface="Cabin"/>
                <a:cs typeface="Cabin"/>
                <a:sym typeface="Cabin"/>
              </a:rPr>
              <a:t>No real individuals involved – ethically safe.</a:t>
            </a:r>
          </a:p>
          <a:p>
            <a:pPr algn="l">
              <a:lnSpc>
                <a:spcPts val="4199"/>
              </a:lnSpc>
              <a:spcBef>
                <a:spcPct val="0"/>
              </a:spcBef>
            </a:pPr>
            <a:r>
              <a:rPr lang="en-US" b="true" sz="2999">
                <a:solidFill>
                  <a:srgbClr val="29008E"/>
                </a:solidFill>
                <a:latin typeface="Cabin Bold"/>
                <a:ea typeface="Cabin Bold"/>
                <a:cs typeface="Cabin Bold"/>
                <a:sym typeface="Cabin Bold"/>
              </a:rPr>
              <a:t>Schema</a:t>
            </a:r>
            <a:r>
              <a:rPr lang="en-US" sz="2999">
                <a:solidFill>
                  <a:srgbClr val="29008E"/>
                </a:solidFill>
                <a:latin typeface="Cabin"/>
                <a:ea typeface="Cabin"/>
                <a:cs typeface="Cabin"/>
                <a:sym typeface="Cabin"/>
              </a:rPr>
              <a:t>: 23 columns, grouped as:</a:t>
            </a:r>
          </a:p>
          <a:p>
            <a:pPr algn="l" marL="647643" indent="-323822" lvl="1">
              <a:lnSpc>
                <a:spcPts val="4199"/>
              </a:lnSpc>
              <a:buFont typeface="Arial"/>
              <a:buChar char="•"/>
            </a:pPr>
            <a:r>
              <a:rPr lang="en-US" sz="2999" i="true">
                <a:solidFill>
                  <a:srgbClr val="29008E"/>
                </a:solidFill>
                <a:latin typeface="Cabin Italics"/>
                <a:ea typeface="Cabin Italics"/>
                <a:cs typeface="Cabin Italics"/>
                <a:sym typeface="Cabin Italics"/>
              </a:rPr>
              <a:t>Transaction info</a:t>
            </a:r>
            <a:r>
              <a:rPr lang="en-US" sz="2999">
                <a:solidFill>
                  <a:srgbClr val="29008E"/>
                </a:solidFill>
                <a:latin typeface="Cabin"/>
                <a:ea typeface="Cabin"/>
                <a:cs typeface="Cabin"/>
                <a:sym typeface="Cabin"/>
              </a:rPr>
              <a:t>: timestamp, amount, category, etc.</a:t>
            </a:r>
          </a:p>
          <a:p>
            <a:pPr algn="l" marL="647643" indent="-323822" lvl="1">
              <a:lnSpc>
                <a:spcPts val="4199"/>
              </a:lnSpc>
              <a:buFont typeface="Arial"/>
              <a:buChar char="•"/>
            </a:pPr>
            <a:r>
              <a:rPr lang="en-US" sz="2999" i="true">
                <a:solidFill>
                  <a:srgbClr val="29008E"/>
                </a:solidFill>
                <a:latin typeface="Cabin Italics"/>
                <a:ea typeface="Cabin Italics"/>
                <a:cs typeface="Cabin Italics"/>
                <a:sym typeface="Cabin Italics"/>
              </a:rPr>
              <a:t>Customer info</a:t>
            </a:r>
            <a:r>
              <a:rPr lang="en-US" sz="2999">
                <a:solidFill>
                  <a:srgbClr val="29008E"/>
                </a:solidFill>
                <a:latin typeface="Cabin"/>
                <a:ea typeface="Cabin"/>
                <a:cs typeface="Cabin"/>
                <a:sym typeface="Cabin"/>
              </a:rPr>
              <a:t>: age, gender, job, location, etc.</a:t>
            </a:r>
          </a:p>
          <a:p>
            <a:pPr algn="l" marL="647643" indent="-323822" lvl="1">
              <a:lnSpc>
                <a:spcPts val="4199"/>
              </a:lnSpc>
              <a:buFont typeface="Arial"/>
              <a:buChar char="•"/>
            </a:pPr>
            <a:r>
              <a:rPr lang="en-US" sz="2999" i="true">
                <a:solidFill>
                  <a:srgbClr val="29008E"/>
                </a:solidFill>
                <a:latin typeface="Cabin Italics"/>
                <a:ea typeface="Cabin Italics"/>
                <a:cs typeface="Cabin Italics"/>
                <a:sym typeface="Cabin Italics"/>
              </a:rPr>
              <a:t>Merchant info</a:t>
            </a:r>
            <a:r>
              <a:rPr lang="en-US" sz="2999">
                <a:solidFill>
                  <a:srgbClr val="29008E"/>
                </a:solidFill>
                <a:latin typeface="Cabin"/>
                <a:ea typeface="Cabin"/>
                <a:cs typeface="Cabin"/>
                <a:sym typeface="Cabin"/>
              </a:rPr>
              <a:t>: geolocation.</a:t>
            </a:r>
          </a:p>
          <a:p>
            <a:pPr algn="l" marL="647643" indent="-323822" lvl="1">
              <a:lnSpc>
                <a:spcPts val="4199"/>
              </a:lnSpc>
              <a:buFont typeface="Arial"/>
              <a:buChar char="•"/>
            </a:pPr>
            <a:r>
              <a:rPr lang="en-US" sz="2999" i="true">
                <a:solidFill>
                  <a:srgbClr val="29008E"/>
                </a:solidFill>
                <a:latin typeface="Cabin Italics"/>
                <a:ea typeface="Cabin Italics"/>
                <a:cs typeface="Cabin Italics"/>
                <a:sym typeface="Cabin Italics"/>
              </a:rPr>
              <a:t>Target</a:t>
            </a:r>
            <a:r>
              <a:rPr lang="en-US" sz="2999">
                <a:solidFill>
                  <a:srgbClr val="29008E"/>
                </a:solidFill>
                <a:latin typeface="Cabin"/>
                <a:ea typeface="Cabin"/>
                <a:cs typeface="Cabin"/>
                <a:sym typeface="Cabin"/>
              </a:rPr>
              <a:t>: is_fraud (1 = fraud, 0 = legitimate).</a:t>
            </a:r>
          </a:p>
        </p:txBody>
      </p:sp>
      <p:grpSp>
        <p:nvGrpSpPr>
          <p:cNvPr name="Group 6" id="6"/>
          <p:cNvGrpSpPr/>
          <p:nvPr/>
        </p:nvGrpSpPr>
        <p:grpSpPr>
          <a:xfrm rot="0">
            <a:off x="857851" y="782839"/>
            <a:ext cx="16572299" cy="707231"/>
            <a:chOff x="0" y="0"/>
            <a:chExt cx="22096398" cy="942975"/>
          </a:xfrm>
        </p:grpSpPr>
        <p:grpSp>
          <p:nvGrpSpPr>
            <p:cNvPr name="Group 7" id="7"/>
            <p:cNvGrpSpPr>
              <a:grpSpLocks noChangeAspect="true"/>
            </p:cNvGrpSpPr>
            <p:nvPr/>
          </p:nvGrpSpPr>
          <p:grpSpPr>
            <a:xfrm rot="0">
              <a:off x="455598" y="28575"/>
              <a:ext cx="21640800" cy="12700"/>
              <a:chOff x="0" y="0"/>
              <a:chExt cx="16230600" cy="9525"/>
            </a:xfrm>
          </p:grpSpPr>
          <p:sp>
            <p:nvSpPr>
              <p:cNvPr name="Freeform 8" id="8"/>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grpSp>
          <p:nvGrpSpPr>
            <p:cNvPr name="Group 9" id="9"/>
            <p:cNvGrpSpPr>
              <a:grpSpLocks noChangeAspect="true"/>
            </p:cNvGrpSpPr>
            <p:nvPr/>
          </p:nvGrpSpPr>
          <p:grpSpPr>
            <a:xfrm rot="0">
              <a:off x="455598" y="879475"/>
              <a:ext cx="21640800" cy="12700"/>
              <a:chOff x="0" y="0"/>
              <a:chExt cx="16230600" cy="9525"/>
            </a:xfrm>
          </p:grpSpPr>
          <p:sp>
            <p:nvSpPr>
              <p:cNvPr name="Freeform 10" id="10"/>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gradFill rotWithShape="true">
                <a:gsLst>
                  <a:gs pos="0">
                    <a:srgbClr val="004AAD">
                      <a:alpha val="100000"/>
                    </a:srgbClr>
                  </a:gs>
                  <a:gs pos="100000">
                    <a:srgbClr val="CB6CE6">
                      <a:alpha val="100000"/>
                    </a:srgbClr>
                  </a:gs>
                </a:gsLst>
                <a:lin ang="0"/>
              </a:gradFill>
            </p:spPr>
          </p:sp>
        </p:grpSp>
        <p:sp>
          <p:nvSpPr>
            <p:cNvPr name="AutoShape 11" id="11"/>
            <p:cNvSpPr/>
            <p:nvPr/>
          </p:nvSpPr>
          <p:spPr>
            <a:xfrm>
              <a:off x="455598" y="885825"/>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AutoShape 12" id="12"/>
            <p:cNvSpPr/>
            <p:nvPr/>
          </p:nvSpPr>
          <p:spPr>
            <a:xfrm>
              <a:off x="455561" y="25400"/>
              <a:ext cx="21640495" cy="31750"/>
            </a:xfrm>
            <a:prstGeom prst="line">
              <a:avLst/>
            </a:prstGeom>
            <a:ln cap="flat" w="50800">
              <a:gradFill>
                <a:gsLst>
                  <a:gs pos="0">
                    <a:srgbClr val="004AAD">
                      <a:alpha val="62000"/>
                    </a:srgbClr>
                  </a:gs>
                  <a:gs pos="100000">
                    <a:srgbClr val="CB6CE6">
                      <a:alpha val="62000"/>
                    </a:srgbClr>
                  </a:gs>
                </a:gsLst>
                <a:lin ang="0"/>
              </a:gradFill>
              <a:prstDash val="solid"/>
              <a:headEnd type="none" len="sm" w="sm"/>
              <a:tailEnd type="none" len="sm" w="sm"/>
            </a:ln>
          </p:spPr>
        </p:sp>
        <p:sp>
          <p:nvSpPr>
            <p:cNvPr name="TextBox 13" id="13"/>
            <p:cNvSpPr txBox="true"/>
            <p:nvPr/>
          </p:nvSpPr>
          <p:spPr>
            <a:xfrm rot="0">
              <a:off x="20190811" y="170249"/>
              <a:ext cx="1905245"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Team 2-4</a:t>
              </a:r>
            </a:p>
          </p:txBody>
        </p:sp>
        <p:sp>
          <p:nvSpPr>
            <p:cNvPr name="TextBox 14" id="14"/>
            <p:cNvSpPr txBox="true"/>
            <p:nvPr/>
          </p:nvSpPr>
          <p:spPr>
            <a:xfrm rot="0">
              <a:off x="907840" y="176505"/>
              <a:ext cx="2811184" cy="537642"/>
            </a:xfrm>
            <a:prstGeom prst="rect">
              <a:avLst/>
            </a:prstGeom>
          </p:spPr>
          <p:txBody>
            <a:bodyPr anchor="t" rtlCol="false" tIns="0" lIns="0" bIns="0" rIns="0">
              <a:spAutoFit/>
            </a:bodyPr>
            <a:lstStyle/>
            <a:p>
              <a:pPr algn="l">
                <a:lnSpc>
                  <a:spcPts val="3499"/>
                </a:lnSpc>
              </a:pPr>
              <a:r>
                <a:rPr lang="en-US" b="true" sz="2499">
                  <a:solidFill>
                    <a:srgbClr val="29008E"/>
                  </a:solidFill>
                  <a:latin typeface="Cabin Bold"/>
                  <a:ea typeface="Cabin Bold"/>
                  <a:cs typeface="Cabin Bold"/>
                  <a:sym typeface="Cabin Bold"/>
                </a:rPr>
                <a:t>INT3229E_2</a:t>
              </a:r>
            </a:p>
          </p:txBody>
        </p:sp>
        <p:sp>
          <p:nvSpPr>
            <p:cNvPr name="Freeform 15" id="15"/>
            <p:cNvSpPr/>
            <p:nvPr/>
          </p:nvSpPr>
          <p:spPr>
            <a:xfrm flipH="false" flipV="false" rot="0">
              <a:off x="0" y="134133"/>
              <a:ext cx="633503" cy="652485"/>
            </a:xfrm>
            <a:custGeom>
              <a:avLst/>
              <a:gdLst/>
              <a:ahLst/>
              <a:cxnLst/>
              <a:rect r="r" b="b" t="t" l="l"/>
              <a:pathLst>
                <a:path h="652485" w="633503">
                  <a:moveTo>
                    <a:pt x="0" y="0"/>
                  </a:moveTo>
                  <a:lnTo>
                    <a:pt x="633503" y="0"/>
                  </a:lnTo>
                  <a:lnTo>
                    <a:pt x="633503" y="652484"/>
                  </a:lnTo>
                  <a:lnTo>
                    <a:pt x="0" y="652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6" id="16"/>
          <p:cNvSpPr/>
          <p:nvPr/>
        </p:nvSpPr>
        <p:spPr>
          <a:xfrm flipH="false" flipV="false" rot="0">
            <a:off x="11114264" y="2092804"/>
            <a:ext cx="5386717" cy="2303490"/>
          </a:xfrm>
          <a:custGeom>
            <a:avLst/>
            <a:gdLst/>
            <a:ahLst/>
            <a:cxnLst/>
            <a:rect r="r" b="b" t="t" l="l"/>
            <a:pathLst>
              <a:path h="2303490" w="5386717">
                <a:moveTo>
                  <a:pt x="0" y="0"/>
                </a:moveTo>
                <a:lnTo>
                  <a:pt x="5386717" y="0"/>
                </a:lnTo>
                <a:lnTo>
                  <a:pt x="5386717" y="2303489"/>
                </a:lnTo>
                <a:lnTo>
                  <a:pt x="0" y="2303489"/>
                </a:lnTo>
                <a:lnTo>
                  <a:pt x="0" y="0"/>
                </a:lnTo>
                <a:close/>
              </a:path>
            </a:pathLst>
          </a:custGeom>
          <a:blipFill>
            <a:blip r:embed="rId7"/>
            <a:stretch>
              <a:fillRect l="0" t="0" r="-102425" b="0"/>
            </a:stretch>
          </a:blipFill>
        </p:spPr>
      </p:sp>
      <p:sp>
        <p:nvSpPr>
          <p:cNvPr name="TextBox 17" id="17"/>
          <p:cNvSpPr txBox="true"/>
          <p:nvPr/>
        </p:nvSpPr>
        <p:spPr>
          <a:xfrm rot="0">
            <a:off x="17407776" y="9457316"/>
            <a:ext cx="161925" cy="41275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Cabin Bold"/>
                <a:ea typeface="Cabin Bold"/>
                <a:cs typeface="Cabin Bold"/>
                <a:sym typeface="Cabin Bold"/>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DAGm3_lhsNw</dc:identifier>
  <dcterms:modified xsi:type="dcterms:W3CDTF">2011-08-01T06:04:30Z</dcterms:modified>
  <cp:revision>1</cp:revision>
  <dc:title>Big Data</dc:title>
</cp:coreProperties>
</file>